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2" r:id="rId4"/>
  </p:sldMasterIdLst>
  <p:notesMasterIdLst>
    <p:notesMasterId r:id="rId6"/>
  </p:notesMasterIdLst>
  <p:sldIdLst>
    <p:sldId id="662" r:id="rId5"/>
    <p:sldId id="635" r:id="rId7"/>
    <p:sldId id="660" r:id="rId8"/>
    <p:sldId id="634" r:id="rId9"/>
    <p:sldId id="636" r:id="rId10"/>
    <p:sldId id="651" r:id="rId11"/>
    <p:sldId id="637" r:id="rId12"/>
    <p:sldId id="648" r:id="rId13"/>
    <p:sldId id="258" r:id="rId14"/>
    <p:sldId id="654" r:id="rId15"/>
    <p:sldId id="656" r:id="rId16"/>
    <p:sldId id="657" r:id="rId17"/>
    <p:sldId id="655" r:id="rId18"/>
    <p:sldId id="659" r:id="rId19"/>
    <p:sldId id="658" r:id="rId20"/>
    <p:sldId id="649" r:id="rId21"/>
    <p:sldId id="680" r:id="rId22"/>
    <p:sldId id="664" r:id="rId23"/>
    <p:sldId id="665" r:id="rId24"/>
    <p:sldId id="666" r:id="rId25"/>
    <p:sldId id="667" r:id="rId26"/>
    <p:sldId id="668" r:id="rId27"/>
    <p:sldId id="669" r:id="rId28"/>
    <p:sldId id="670" r:id="rId29"/>
    <p:sldId id="671" r:id="rId30"/>
    <p:sldId id="672" r:id="rId31"/>
    <p:sldId id="673" r:id="rId32"/>
    <p:sldId id="674" r:id="rId33"/>
    <p:sldId id="675" r:id="rId34"/>
    <p:sldId id="676" r:id="rId35"/>
    <p:sldId id="677" r:id="rId36"/>
    <p:sldId id="678" r:id="rId37"/>
    <p:sldId id="679" r:id="rId38"/>
    <p:sldId id="663" r:id="rId39"/>
    <p:sldId id="661" r:id="rId40"/>
  </p:sldIdLst>
  <p:sldSz cx="12192000" cy="6858000"/>
  <p:notesSz cx="6858000" cy="9144000"/>
  <p:defaultTextStyle>
    <a:lvl1pPr marL="0" lvl="0" algn="l" defTabSz="914400">
      <a:lnSpc>
        <a:spcPct val="130000"/>
      </a:lnSpc>
      <a:defRPr sz="1800" kern="1200">
        <a:solidFill>
          <a:schemeClr val="tx1"/>
        </a:solidFill>
        <a:latin typeface="默认字体"/>
        <a:ea typeface="默认字体"/>
      </a:defRPr>
    </a:lvl1pPr>
    <a:lvl2pPr marL="457200" lvl="1" algn="l" defTabSz="914400">
      <a:lnSpc>
        <a:spcPct val="130000"/>
      </a:lnSpc>
      <a:defRPr sz="1800" kern="1200">
        <a:solidFill>
          <a:schemeClr val="tx1"/>
        </a:solidFill>
        <a:latin typeface="默认字体"/>
        <a:ea typeface="默认字体"/>
      </a:defRPr>
    </a:lvl2pPr>
    <a:lvl3pPr marL="914400" lvl="2" algn="l" defTabSz="914400">
      <a:lnSpc>
        <a:spcPct val="130000"/>
      </a:lnSpc>
      <a:defRPr sz="1800" kern="1200">
        <a:solidFill>
          <a:schemeClr val="tx1"/>
        </a:solidFill>
        <a:latin typeface="默认字体"/>
        <a:ea typeface="默认字体"/>
      </a:defRPr>
    </a:lvl3pPr>
    <a:lvl4pPr marL="1371600" lvl="3" algn="l" defTabSz="914400">
      <a:lnSpc>
        <a:spcPct val="130000"/>
      </a:lnSpc>
      <a:defRPr sz="1800" kern="1200">
        <a:solidFill>
          <a:schemeClr val="tx1"/>
        </a:solidFill>
        <a:latin typeface="默认字体"/>
        <a:ea typeface="默认字体"/>
      </a:defRPr>
    </a:lvl4pPr>
    <a:lvl5pPr marL="1828800" lvl="4" algn="l" defTabSz="914400">
      <a:lnSpc>
        <a:spcPct val="130000"/>
      </a:lnSpc>
      <a:defRPr sz="1800" kern="1200">
        <a:solidFill>
          <a:schemeClr val="tx1"/>
        </a:solidFill>
        <a:latin typeface="默认字体"/>
        <a:ea typeface="默认字体"/>
      </a:defRPr>
    </a:lvl5pPr>
    <a:lvl6pPr marL="2286000" lvl="5" algn="l" defTabSz="914400">
      <a:lnSpc>
        <a:spcPct val="130000"/>
      </a:lnSpc>
      <a:defRPr sz="1800" kern="1200">
        <a:solidFill>
          <a:schemeClr val="tx1"/>
        </a:solidFill>
        <a:latin typeface="默认字体"/>
        <a:ea typeface="默认字体"/>
      </a:defRPr>
    </a:lvl6pPr>
    <a:lvl7pPr marL="2743200" lvl="6" algn="l" defTabSz="914400">
      <a:lnSpc>
        <a:spcPct val="130000"/>
      </a:lnSpc>
      <a:defRPr sz="1800" kern="1200">
        <a:solidFill>
          <a:schemeClr val="tx1"/>
        </a:solidFill>
        <a:latin typeface="默认字体"/>
        <a:ea typeface="默认字体"/>
      </a:defRPr>
    </a:lvl7pPr>
    <a:lvl8pPr marL="3200400" lvl="7" algn="l" defTabSz="914400">
      <a:lnSpc>
        <a:spcPct val="130000"/>
      </a:lnSpc>
      <a:defRPr sz="1800" kern="1200">
        <a:solidFill>
          <a:schemeClr val="tx1"/>
        </a:solidFill>
        <a:latin typeface="默认字体"/>
        <a:ea typeface="默认字体"/>
      </a:defRPr>
    </a:lvl8pPr>
    <a:lvl9pPr marL="3657600" lvl="8" algn="l" defTabSz="914400">
      <a:lnSpc>
        <a:spcPct val="130000"/>
      </a:lnSpc>
      <a:defRPr sz="1800" kern="1200">
        <a:solidFill>
          <a:schemeClr val="tx1"/>
        </a:solidFill>
        <a:latin typeface="默认字体"/>
        <a:ea typeface="默认字体"/>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FFF2CC"/>
    <a:srgbClr val="DEEBF7"/>
    <a:srgbClr val="8FAADC"/>
    <a:srgbClr val="2F5597"/>
    <a:srgbClr val="548235"/>
    <a:srgbClr val="F4B183"/>
    <a:srgbClr val="FBE5D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6" autoAdjust="0"/>
    <p:restoredTop sz="84587" autoAdjust="0"/>
  </p:normalViewPr>
  <p:slideViewPr>
    <p:cSldViewPr snapToGrid="0">
      <p:cViewPr varScale="1">
        <p:scale>
          <a:sx n="86" d="100"/>
          <a:sy n="86" d="100"/>
        </p:scale>
        <p:origin x="15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什么是</a:t>
            </a:r>
            <a:r>
              <a:rPr lang="en-US" altLang="zh-CN" dirty="0"/>
              <a:t>GPU</a:t>
            </a:r>
            <a:r>
              <a:rPr lang="zh-CN" altLang="en-US" dirty="0"/>
              <a:t>？它的架构有哪些？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什么是</a:t>
            </a:r>
            <a:r>
              <a:rPr lang="en-US" altLang="zh-CN" dirty="0"/>
              <a:t>SM</a:t>
            </a:r>
            <a:r>
              <a:rPr lang="zh-CN" altLang="en-US" dirty="0"/>
              <a:t>？</a:t>
            </a:r>
            <a:endParaRPr lang="zh-CN" altLang="en-US" dirty="0"/>
          </a:p>
          <a:p>
            <a:pPr>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3417A3-767E-4123-A0EF-EFC7FD6F552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图像占位符 1"/>
          <p:cNvSpPr>
            <a:spLocks noGrp="1" noRot="1" noChangeAspect="1"/>
          </p:cNvSpPr>
          <p:nvPr>
            <p:ph type="sldImg"/>
          </p:nvPr>
        </p:nvSpPr>
        <p:spPr/>
        <p:txBody>
          <a:bodyPr/>
          <a:lstStyle/>
          <a:p/>
        </p:txBody>
      </p:sp>
      <p:sp>
        <p:nvSpPr>
          <p:cNvPr id="11" name="备注占位符 2"/>
          <p:cNvSpPr>
            <a:spLocks noGrp="1"/>
          </p:cNvSpPr>
          <p:nvPr>
            <p:ph type="body" idx="1"/>
          </p:nvPr>
        </p:nvSpPr>
        <p:spPr/>
        <p:txBody>
          <a:bodyPr/>
          <a:lstStyle/>
          <a:p>
            <a:endParaRPr lang="zh-CN" dirty="0"/>
          </a:p>
        </p:txBody>
      </p:sp>
      <p:sp>
        <p:nvSpPr>
          <p:cNvPr id="1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FA0B27-4EE5-6442-9424-7A0329C3AC2A}"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During LLM inference, we need to store the keys and values which have already been calculated into the KV cache, to avoid recalculation. However, as batch size and context length grow, the Kv cache increases rapidly and becomes the dominant consumer of memory and also inference speed. Because LLM is auto-regressive, which means every time a new token is generated, the entire Kv cache must be pulled back from GPU main memory into on-chip SRAM, meanwhile leaving the computational cores idle. So the increasing KV cache is becoming the new memory and speed bottleneck.</a:t>
            </a:r>
            <a:endParaRPr lang="en-US" altLang="zh-CN" dirty="0"/>
          </a:p>
          <a:p>
            <a:r>
              <a:rPr lang="en-US" altLang="zh-CN" dirty="0">
                <a:sym typeface="+mn-ea"/>
              </a:rPr>
              <a:t>Therefore, reducing the KV cache size in LLMs while preserving model performance is crucial. </a:t>
            </a:r>
            <a:endParaRPr lang="en-US" altLang="zh-CN" dirty="0"/>
          </a:p>
          <a:p>
            <a:r>
              <a:rPr lang="en-US" altLang="zh-CN" dirty="0">
                <a:sym typeface="+mn-ea"/>
              </a:rPr>
              <a:t> Next i am going to introduce two papers focusing on addressing this problem using quantization for Kv cache.  The first paper is KIVI: A Tuning-Free Asymmetric 2bit Quantization for KV Cache, published on ICML 2024. This paper tries to quantize the kv cache aggressively to a extremely low-bitprecision -- only 2 bits,to reduce the memory footprint of kv cache and improve the inference speed.</a:t>
            </a:r>
            <a:endParaRPr lang="en-US" altLang="zh-CN" dirty="0"/>
          </a:p>
          <a:p>
            <a:endParaRPr lang="en-US" altLang="zh-CN" dirty="0"/>
          </a:p>
          <a:p>
            <a:endParaRPr lang="en-US" altLang="zh-CN" dirty="0"/>
          </a:p>
          <a:p>
            <a:r>
              <a:rPr lang="en-US" altLang="zh-CN" dirty="0"/>
              <a:t>But most prior quantization work has concentrated on weight quantization to accelerate LLMinference. </a:t>
            </a:r>
            <a:endParaRPr lang="en-US" altLang="zh-CN" dirty="0"/>
          </a:p>
          <a:p>
            <a:r>
              <a:rPr lang="en-US" altLang="zh-CN" dirty="0"/>
              <a:t>However, as shown in Figure a, while the memory usage for model weights remains constant as batch size grows, but the KV cache size increases rapidly and soon dominates total device memory. Figure b further demonstrates that 4-bit weight quantization gains only minimal performance improvement in batched scenarios, whereas 4-bit KV cache quantization delivers much larger gains. So the KV cache quantization is much more important than weight quantization, especially in batched inference</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图像占位符 1"/>
          <p:cNvSpPr>
            <a:spLocks noGrp="1" noRot="1" noChangeAspect="1"/>
          </p:cNvSpPr>
          <p:nvPr>
            <p:ph type="sldImg"/>
          </p:nvPr>
        </p:nvSpPr>
        <p:spPr/>
        <p:txBody>
          <a:bodyPr/>
          <a:lstStyle/>
          <a:p/>
        </p:txBody>
      </p:sp>
      <p:sp>
        <p:nvSpPr>
          <p:cNvPr id="11" name="备注占位符 2"/>
          <p:cNvSpPr>
            <a:spLocks noGrp="1"/>
          </p:cNvSpPr>
          <p:nvPr>
            <p:ph type="body" idx="1"/>
          </p:nvPr>
        </p:nvSpPr>
        <p:spPr/>
        <p:txBody>
          <a:bodyPr/>
          <a:lstStyle/>
          <a:p>
            <a:r>
              <a:rPr lang="en-US" altLang="zh-CN" dirty="0"/>
              <a:t>Thanks to HaoDong for introducing quantization methods in large language model training. Now, I will talk about the quantization on the KV cache during LLM inference. </a:t>
            </a:r>
            <a:endParaRPr lang="en-US" altLang="zh-CN" dirty="0"/>
          </a:p>
          <a:p>
            <a:r>
              <a:rPr lang="en-US" altLang="zh-CN" dirty="0"/>
              <a:t>During LLM inference, we need to store the keys and values which have already been calculated into the KV cache, to avoid recalculation. However, as batch size and context length grow, the Kv cache increases rapidly and becomes the dominant consumer of memory and also inference speed. Because LLM is auto-regressive, which means every time a new token is generated, the entire Kv cache must be pulled back from GPU main memory into on-chip SRAM, meanwhile leaving the computational cores idle. So the increasing KV cache is becoming the new memory and speed bottleneck.</a:t>
            </a:r>
            <a:endParaRPr lang="en-US" altLang="zh-CN" dirty="0"/>
          </a:p>
          <a:p>
            <a:r>
              <a:rPr lang="en-US" altLang="zh-CN" dirty="0"/>
              <a:t>Therefore, reducing the KV cache size in LLMs while preserving model performance is crucial. </a:t>
            </a:r>
            <a:endParaRPr lang="en-US" altLang="zh-CN" dirty="0"/>
          </a:p>
          <a:p>
            <a:r>
              <a:rPr lang="en-US" altLang="zh-CN" dirty="0"/>
              <a:t> Next i am going to introduce two papers focusing on addressing this problem using quantization for Kv cache.  The first paper is KIVI: A Tuning-Free Asymmetric 2bit Quantization for KV Cache, published on ICML 2024. This paper tries to quantize the kv cache aggressively to a extremely low-bitprecision -- only 2 bits,to reduce the memory footprint of kv cache and improve the inference speed.</a:t>
            </a:r>
            <a:endParaRPr lang="en-US" altLang="zh-CN" dirty="0"/>
          </a:p>
        </p:txBody>
      </p:sp>
      <p:sp>
        <p:nvSpPr>
          <p:cNvPr id="1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图像占位符 1"/>
          <p:cNvSpPr>
            <a:spLocks noGrp="1" noRot="1" noChangeAspect="1"/>
          </p:cNvSpPr>
          <p:nvPr>
            <p:ph type="sldImg"/>
          </p:nvPr>
        </p:nvSpPr>
        <p:spPr/>
        <p:txBody>
          <a:bodyPr/>
          <a:lstStyle/>
          <a:p/>
        </p:txBody>
      </p:sp>
      <p:sp>
        <p:nvSpPr>
          <p:cNvPr id="11" name="备注占位符 2"/>
          <p:cNvSpPr>
            <a:spLocks noGrp="1"/>
          </p:cNvSpPr>
          <p:nvPr>
            <p:ph type="body" idx="1"/>
          </p:nvPr>
        </p:nvSpPr>
        <p:spPr/>
        <p:txBody>
          <a:bodyPr/>
          <a:lstStyle/>
          <a:p>
            <a:pPr>
              <a:buNone/>
            </a:pPr>
            <a:r>
              <a:rPr lang="en-US" altLang="zh-CN" sz="1200" dirty="0">
                <a:solidFill>
                  <a:schemeClr val="tx1"/>
                </a:solidFill>
              </a:rPr>
              <a:t>First, let't talk about two different quantization granularity for kv cache. The left one of the plot is per-token quantization, each row of the tensor is a token, per-token quantization quantize each token sequentially along the token dimension. The right is the per-channel quantization, each column of the tensor is a channel, per-channel quantization quantize each channel individually.</a:t>
            </a:r>
            <a:endParaRPr lang="en-US" altLang="zh-CN" sz="1200" dirty="0">
              <a:solidFill>
                <a:schemeClr val="tx1"/>
              </a:solidFill>
            </a:endParaRPr>
          </a:p>
          <a:p>
            <a:pPr>
              <a:buNone/>
            </a:pPr>
            <a:endParaRPr lang="en-US" altLang="zh-CN" sz="1200" dirty="0">
              <a:solidFill>
                <a:schemeClr val="tx1"/>
              </a:solidFill>
            </a:endParaRPr>
          </a:p>
          <a:p>
            <a:pPr>
              <a:buNone/>
            </a:pPr>
            <a:r>
              <a:rPr lang="en-US" altLang="zh-CN" sz="1200" dirty="0">
                <a:solidFill>
                  <a:schemeClr val="tx1"/>
                </a:solidFill>
              </a:rPr>
              <a:t>The previous works on quantization for kv cache usually use per-token quantization for both key and value caches because of the streaming nature of kv cache. What's the streaming nature of kv cache? KV cache is a streaming data structure. Each time we input a new token to LLM, the corresponding key and value will</a:t>
            </a:r>
            <a:endParaRPr lang="en-US" altLang="zh-CN" sz="1200" dirty="0">
              <a:solidFill>
                <a:schemeClr val="tx1"/>
              </a:solidFill>
            </a:endParaRPr>
          </a:p>
          <a:p>
            <a:pPr>
              <a:buNone/>
            </a:pPr>
            <a:r>
              <a:rPr lang="en-US" altLang="zh-CN" sz="1200" dirty="0">
                <a:solidFill>
                  <a:schemeClr val="tx1"/>
                </a:solidFill>
              </a:rPr>
              <a:t>be appended to the kv cache, keeping the kv cache consistently grow, which means the number of the rows in this tensor will keep growing.</a:t>
            </a:r>
            <a:endParaRPr lang="en-US" altLang="zh-CN" sz="1200" dirty="0">
              <a:solidFill>
                <a:schemeClr val="tx1"/>
              </a:solidFill>
            </a:endParaRPr>
          </a:p>
          <a:p>
            <a:pPr>
              <a:buNone/>
            </a:pPr>
            <a:r>
              <a:rPr lang="en-US" altLang="zh-CN" sz="1200" dirty="0">
                <a:solidFill>
                  <a:schemeClr val="tx1"/>
                </a:solidFill>
              </a:rPr>
              <a:t>If we use the per-token quantization, every time a new key and value arrives, we can directly quantize them per-token and append the quantized kv entry into the kv cache. But if we use the per-channel quantization for kv cache, every time a new key and value arrives, we have to modify previous quantized KV cache along the channel dimension, which introduces a new overhead. </a:t>
            </a:r>
            <a:endParaRPr lang="en-US" altLang="zh-CN" sz="1200" dirty="0">
              <a:solidFill>
                <a:schemeClr val="tx1"/>
              </a:solidFill>
            </a:endParaRPr>
          </a:p>
          <a:p>
            <a:pPr>
              <a:buNone/>
            </a:pPr>
            <a:r>
              <a:rPr lang="en-US" altLang="zh-CN" sz="1200" dirty="0">
                <a:solidFill>
                  <a:schemeClr val="tx1"/>
                </a:solidFill>
              </a:rPr>
              <a:t>So previous works onquantization for kv cache usually use per-token quantization for both the keys and values .</a:t>
            </a:r>
            <a:endParaRPr lang="en-US" altLang="zh-CN" sz="1200" dirty="0">
              <a:solidFill>
                <a:schemeClr val="tx1"/>
              </a:solidFill>
            </a:endParaRPr>
          </a:p>
          <a:p>
            <a:pPr>
              <a:buNone/>
            </a:pPr>
            <a:endParaRPr lang="en-US" altLang="zh-CN" sz="1200" dirty="0">
              <a:solidFill>
                <a:schemeClr val="tx1"/>
              </a:solidFill>
            </a:endParaRPr>
          </a:p>
          <a:p>
            <a:pPr>
              <a:buNone/>
            </a:pPr>
            <a:r>
              <a:rPr lang="en-US" altLang="zh-CN" sz="1200" dirty="0">
                <a:solidFill>
                  <a:schemeClr val="tx1"/>
                </a:solidFill>
              </a:rPr>
              <a:t>And we can see from the table: With per-token quantization, using INT4 precision generally maintains model accuracy. However, when the precision is further reduced to INT2, there is a noticeable drop in accuracy, which means the previous per-token quantization on keys and values can't be applied to the low-bit precision</a:t>
            </a:r>
            <a:endParaRPr lang="en-US" altLang="zh-CN" sz="1200" dirty="0">
              <a:solidFill>
                <a:schemeClr val="tx1"/>
              </a:solidFill>
            </a:endParaRPr>
          </a:p>
        </p:txBody>
      </p:sp>
      <p:sp>
        <p:nvSpPr>
          <p:cNvPr id="1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什么是</a:t>
            </a:r>
            <a:r>
              <a:rPr lang="en-US" altLang="zh-CN" dirty="0"/>
              <a:t>GPU</a:t>
            </a:r>
            <a:r>
              <a:rPr lang="zh-CN" altLang="en-US" dirty="0"/>
              <a:t>？它的架构有哪些？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什么是</a:t>
            </a:r>
            <a:r>
              <a:rPr lang="en-US" altLang="zh-CN" dirty="0"/>
              <a:t>SM</a:t>
            </a:r>
            <a:r>
              <a:rPr lang="zh-CN" altLang="en-US" dirty="0"/>
              <a:t>？</a:t>
            </a:r>
            <a:endParaRPr lang="zh-CN" altLang="en-US" dirty="0"/>
          </a:p>
          <a:p>
            <a:pPr>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3417A3-767E-4123-A0EF-EFC7FD6F552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图像占位符 1"/>
          <p:cNvSpPr>
            <a:spLocks noGrp="1" noRot="1" noChangeAspect="1"/>
          </p:cNvSpPr>
          <p:nvPr>
            <p:ph type="sldImg"/>
          </p:nvPr>
        </p:nvSpPr>
        <p:spPr/>
        <p:txBody>
          <a:bodyPr/>
          <a:lstStyle/>
          <a:p/>
        </p:txBody>
      </p:sp>
      <p:sp>
        <p:nvSpPr>
          <p:cNvPr id="11" name="备注占位符 2"/>
          <p:cNvSpPr>
            <a:spLocks noGrp="1"/>
          </p:cNvSpPr>
          <p:nvPr>
            <p:ph type="body" idx="1"/>
          </p:nvPr>
        </p:nvSpPr>
        <p:spPr/>
        <p:txBody>
          <a:bodyPr/>
          <a:lstStyle/>
          <a:p>
            <a:pPr>
              <a:buNone/>
            </a:pPr>
            <a:r>
              <a:rPr lang="en-US" altLang="zh-CN" sz="1200" dirty="0">
                <a:solidFill>
                  <a:schemeClr val="tx1"/>
                </a:solidFill>
              </a:rPr>
              <a:t>So to address this problem, the paper explores different quantization granularity for keys and values :</a:t>
            </a:r>
            <a:endParaRPr lang="en-US" altLang="zh-CN" sz="1200" dirty="0">
              <a:solidFill>
                <a:schemeClr val="tx1"/>
              </a:solidFill>
            </a:endParaRPr>
          </a:p>
          <a:p>
            <a:pPr>
              <a:buNone/>
            </a:pPr>
            <a:r>
              <a:rPr lang="en-US" altLang="zh-CN" sz="1200" dirty="0">
                <a:solidFill>
                  <a:schemeClr val="tx1"/>
                </a:solidFill>
              </a:rPr>
              <a:t>From the table,we can observe that:</a:t>
            </a:r>
            <a:endParaRPr lang="en-US" altLang="zh-CN" sz="1200" dirty="0">
              <a:solidFill>
                <a:schemeClr val="tx1"/>
              </a:solidFill>
            </a:endParaRPr>
          </a:p>
          <a:p>
            <a:pPr>
              <a:buNone/>
            </a:pPr>
            <a:r>
              <a:rPr lang="en-US" altLang="zh-CN" sz="1200" dirty="0">
                <a:solidFill>
                  <a:schemeClr val="tx1"/>
                </a:solidFill>
              </a:rPr>
              <a:t>1. When the value cache is quantized per-channel, accuracy drops significantly, no matter how the key cache is quantized.</a:t>
            </a:r>
            <a:endParaRPr lang="en-US" altLang="zh-CN" sz="1200" dirty="0">
              <a:solidFill>
                <a:schemeClr val="tx1"/>
              </a:solidFill>
            </a:endParaRPr>
          </a:p>
          <a:p>
            <a:pPr>
              <a:buNone/>
            </a:pPr>
            <a:r>
              <a:rPr lang="en-US" altLang="zh-CN" sz="1200" dirty="0">
                <a:solidFill>
                  <a:schemeClr val="tx1"/>
                </a:solidFill>
              </a:rPr>
              <a:t>2. At the lower precisions INT2, the best accuracy is achieved by quantizing the key cache per-channel and the value cache per-token.</a:t>
            </a:r>
            <a:endParaRPr lang="en-US" altLang="zh-CN" sz="1200" dirty="0">
              <a:solidFill>
                <a:schemeClr val="tx1"/>
              </a:solidFill>
            </a:endParaRPr>
          </a:p>
          <a:p>
            <a:pPr>
              <a:buNone/>
            </a:pPr>
            <a:r>
              <a:rPr lang="en-US" altLang="zh-CN" sz="1200" dirty="0">
                <a:solidFill>
                  <a:schemeClr val="tx1"/>
                </a:solidFill>
              </a:rPr>
              <a:t>So, why does quantizing the key cache per-channel and the value cache per-token yield the best results at low precision?</a:t>
            </a:r>
            <a:endParaRPr lang="en-US" altLang="zh-CN" sz="1200" dirty="0">
              <a:solidFill>
                <a:schemeClr val="tx1"/>
              </a:solidFill>
            </a:endParaRPr>
          </a:p>
          <a:p>
            <a:pPr>
              <a:buNone/>
            </a:pPr>
            <a:r>
              <a:rPr lang="en-US" altLang="zh-CN" sz="1200" dirty="0">
                <a:solidFill>
                  <a:schemeClr val="tx1"/>
                </a:solidFill>
              </a:rPr>
              <a:t>And next we will find out the reasons behind it</a:t>
            </a:r>
            <a:endParaRPr lang="zh-CN" altLang="en-US" sz="1200" dirty="0">
              <a:solidFill>
                <a:schemeClr val="tx1"/>
              </a:solidFill>
            </a:endParaRPr>
          </a:p>
        </p:txBody>
      </p:sp>
      <p:sp>
        <p:nvSpPr>
          <p:cNvPr id="1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图像占位符 1"/>
          <p:cNvSpPr>
            <a:spLocks noGrp="1" noRot="1" noChangeAspect="1"/>
          </p:cNvSpPr>
          <p:nvPr>
            <p:ph type="sldImg"/>
          </p:nvPr>
        </p:nvSpPr>
        <p:spPr/>
        <p:txBody>
          <a:bodyPr/>
          <a:lstStyle/>
          <a:p/>
        </p:txBody>
      </p:sp>
      <p:sp>
        <p:nvSpPr>
          <p:cNvPr id="11" name="备注占位符 2"/>
          <p:cNvSpPr>
            <a:spLocks noGrp="1"/>
          </p:cNvSpPr>
          <p:nvPr>
            <p:ph type="body" idx="1"/>
          </p:nvPr>
        </p:nvSpPr>
        <p:spPr/>
        <p:txBody>
          <a:bodyPr/>
          <a:lstStyle/>
          <a:p>
            <a:pPr>
              <a:buNone/>
            </a:pPr>
            <a:r>
              <a:rPr lang="en-US" altLang="zh-CN" sz="1200" dirty="0">
                <a:solidFill>
                  <a:schemeClr val="tx1"/>
                </a:solidFill>
              </a:rPr>
              <a:t>Let's look at the visualization of key and value distribution across different models and different layers.</a:t>
            </a:r>
            <a:endParaRPr lang="en-US" altLang="zh-CN" sz="1200" dirty="0">
              <a:solidFill>
                <a:schemeClr val="tx1"/>
              </a:solidFill>
            </a:endParaRPr>
          </a:p>
          <a:p>
            <a:pPr>
              <a:buNone/>
            </a:pPr>
            <a:r>
              <a:rPr lang="en-US" altLang="zh-CN" sz="1200" dirty="0">
                <a:solidFill>
                  <a:schemeClr val="tx1"/>
                </a:solidFill>
              </a:rPr>
              <a:t>For the key cache, we notice that certain channels exhibit very large magnitudes which are also called outliers. In this case, if we use the per-token quantization for key cache, the large outliers dominate the quantization range,leading to large quantization error for other non-outlier channels. But if we use per-channel quantization for the key cache, the quantization error is confine to each channel and does not affect the other channels. So using per-channel quantization for keys helps maintain overall accuracy, especially when some channels contain extreme outliers.</a:t>
            </a:r>
            <a:endParaRPr lang="en-US" altLang="zh-CN" sz="1200" dirty="0">
              <a:solidFill>
                <a:schemeClr val="tx1"/>
              </a:solidFill>
            </a:endParaRPr>
          </a:p>
          <a:p>
            <a:pPr>
              <a:buNone/>
            </a:pPr>
            <a:endParaRPr lang="en-US" altLang="zh-CN" sz="1200" dirty="0">
              <a:solidFill>
                <a:schemeClr val="tx1"/>
              </a:solidFill>
            </a:endParaRPr>
          </a:p>
          <a:p>
            <a:pPr>
              <a:buNone/>
            </a:pPr>
            <a:r>
              <a:rPr lang="en-US" altLang="zh-CN" sz="1200" dirty="0">
                <a:solidFill>
                  <a:schemeClr val="tx1"/>
                </a:solidFill>
              </a:rPr>
              <a:t>Unlike the key cache, the value cache doesn’t have strong outliers in specific channels. So what's the reason it’s better to quantize the value cache per token. </a:t>
            </a:r>
            <a:endParaRPr lang="en-US" altLang="zh-CN" sz="1200" dirty="0">
              <a:solidFill>
                <a:schemeClr val="tx1"/>
              </a:solidFill>
            </a:endParaRPr>
          </a:p>
        </p:txBody>
      </p:sp>
      <p:sp>
        <p:nvSpPr>
          <p:cNvPr id="1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图像占位符 1"/>
          <p:cNvSpPr>
            <a:spLocks noGrp="1" noRot="1" noChangeAspect="1"/>
          </p:cNvSpPr>
          <p:nvPr>
            <p:ph type="sldImg"/>
          </p:nvPr>
        </p:nvSpPr>
        <p:spPr/>
        <p:txBody>
          <a:bodyPr/>
          <a:lstStyle/>
          <a:p/>
        </p:txBody>
      </p:sp>
      <p:sp>
        <p:nvSpPr>
          <p:cNvPr id="11" name="备注占位符 2"/>
          <p:cNvSpPr>
            <a:spLocks noGrp="1"/>
          </p:cNvSpPr>
          <p:nvPr>
            <p:ph type="body" idx="1"/>
          </p:nvPr>
        </p:nvSpPr>
        <p:spPr/>
        <p:txBody>
          <a:bodyPr/>
          <a:lstStyle/>
          <a:p>
            <a:pPr>
              <a:buNone/>
            </a:pPr>
            <a:r>
              <a:rPr lang="en-US" altLang="zh-CN" dirty="0">
                <a:sym typeface="+mn-ea"/>
              </a:rPr>
              <a:t>This is because the attention output is the weighted sum of value cache across various tokens, with the weights being the attention scores. Since the attention score is highly sparse, the output is just the combination of value caches of a few important tokens. The per-token quantization can confine the error to each individual token. Thus, quantizing other tokens does not affect the accuracy of important tokens.</a:t>
            </a:r>
            <a:endParaRPr lang="en-US" altLang="zh-CN" dirty="0">
              <a:solidFill>
                <a:schemeClr val="tx1"/>
              </a:solidFill>
            </a:endParaRPr>
          </a:p>
          <a:p>
            <a:pPr>
              <a:buNone/>
            </a:pPr>
            <a:endParaRPr lang="zh-CN" altLang="en-US" sz="1200" dirty="0">
              <a:solidFill>
                <a:schemeClr val="tx1"/>
              </a:solidFill>
            </a:endParaRPr>
          </a:p>
        </p:txBody>
      </p:sp>
      <p:sp>
        <p:nvSpPr>
          <p:cNvPr id="1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based on the previous analysis, the optimal approach is to quantize the key cache perchannel and the value cache per token.</a:t>
            </a:r>
            <a:endParaRPr lang="en-US" altLang="zh-CN" dirty="0"/>
          </a:p>
          <a:p>
            <a:endParaRPr lang="en-US" altLang="zh-CN" dirty="0"/>
          </a:p>
          <a:p>
            <a:r>
              <a:rPr lang="en-US" altLang="zh-CN" dirty="0"/>
              <a:t>However, per-channel quantization for key cache introduces a new challenge. As we mentioned before, when a new kv entry arrives, the per-channel quantization requires modifying the previous quantized kv cache, which does not align well with the streaming nature of the kv cache.</a:t>
            </a:r>
            <a:endParaRPr lang="en-US" altLang="zh-CN" dirty="0"/>
          </a:p>
          <a:p>
            <a:endParaRPr lang="en-US" altLang="zh-CN" dirty="0"/>
          </a:p>
          <a:p>
            <a:r>
              <a:rPr lang="en-US" altLang="zh-CN" dirty="0"/>
              <a:t>To address this, KIVI proposes a system design to splits the key cache into two parts. The first part is the grouped key cache, which consists of several groups, each group containing a fixed number of keys. We use per-channel quantization to quantize each group to 2 bits individually.</a:t>
            </a:r>
            <a:endParaRPr lang="en-US" altLang="zh-CN" dirty="0"/>
          </a:p>
          <a:p>
            <a:r>
              <a:rPr lang="en-US" altLang="zh-CN" dirty="0"/>
              <a:t>The second part is the residual key cache, which includes remaining keys whose number is not enough form a complete group. We keep residual key cache in full precision. And during the decoding phase, we add the newly keys to the residual key cache. Once the number of residual key cache can form a complete group, we quantize the residual key cache and move them to the grouped key cache.</a:t>
            </a:r>
            <a:endParaRPr lang="en-US" altLang="zh-CN" dirty="0"/>
          </a:p>
          <a:p>
            <a:r>
              <a:rPr lang="en-US" altLang="zh-CN" dirty="0"/>
              <a:t>Through this design, we can address the conflict between per-channel quantization and the streaming nature of key cache.</a:t>
            </a:r>
            <a:endParaRPr lang="en-US" altLang="zh-CN" dirty="0"/>
          </a:p>
          <a:p>
            <a:endParaRPr lang="en-US" altLang="zh-CN" dirty="0"/>
          </a:p>
          <a:p>
            <a:r>
              <a:rPr lang="en-US" altLang="zh-CN" dirty="0"/>
              <a:t>The value cache uses a similar two-part approach. Most of the value cache is divided into groups and quantized per token to 2 bits, saving memory. And the most recent R tokens are kept in full precision as a "residual window." ,which is like a sliding windows. As new tokens are generated, this window slides forward: oldest token in the window are quantized and moved to the grouped cache, while the newest tokens stay in full precision. This way, KIVI keeps the most important, recent value information accurate , while still compressing the rest of the cache to save memory and speed up inference.</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left experimental results show that the “2-bit (key per-channel, value per-token)” configuration consistently delivers the best performance among all tested quantization schemes, confirming our earlier analysis. However, for challenging generation tasks such as the math-reasoning task GSM8K, simple “2-bit (key per-channel, value per-token)” quantization leads to a significant drop in accuracy compared to full precision.</a:t>
            </a:r>
            <a:endParaRPr lang="en-US" altLang="zh-CN" dirty="0"/>
          </a:p>
          <a:p>
            <a:r>
              <a:rPr lang="en-US" altLang="zh-CN" dirty="0"/>
              <a:t>KIVI address this problem and maintain the model accuracy, which means the residual part is essential for preserving accuracy on difficult tasks like mathematical reasoning.</a:t>
            </a:r>
            <a:endParaRPr lang="en-US" altLang="zh-CN" dirty="0"/>
          </a:p>
          <a:p>
            <a:endParaRPr lang="en-US" altLang="zh-CN" dirty="0"/>
          </a:p>
          <a:p>
            <a:r>
              <a:rPr lang="en-US" altLang="zh-CN" dirty="0"/>
              <a:t>The right experimental results, KIVI compresses the size of kv cache and achieves up to a 4</a:t>
            </a:r>
            <a:r>
              <a:rPr lang="en-US" altLang="en-US" dirty="0"/>
              <a:t>× </a:t>
            </a:r>
            <a:r>
              <a:rPr lang="en-US" altLang="zh-CN" dirty="0"/>
              <a:t>increase in batch size and a 2.35</a:t>
            </a:r>
            <a:r>
              <a:rPr lang="en-US" altLang="en-US" dirty="0"/>
              <a:t>×</a:t>
            </a:r>
            <a:r>
              <a:rPr lang="en-US" altLang="zh-CN" dirty="0"/>
              <a:t> to 3.47</a:t>
            </a:r>
            <a:r>
              <a:rPr lang="en-US" altLang="en-US" dirty="0"/>
              <a:t>×</a:t>
            </a:r>
            <a:r>
              <a:rPr lang="en-US" altLang="zh-CN" dirty="0"/>
              <a:t> improvement in throughput, all while maintaining similar maximum memory usage.</a:t>
            </a:r>
            <a:endParaRPr lang="en-US" altLang="zh-CN" dirty="0"/>
          </a:p>
          <a:p>
            <a:r>
              <a:rPr lang="en-US" altLang="zh-CN" dirty="0"/>
              <a:t>So KIVI achieves improving the inference speed while maintaining the model performance through well-designed quantization for kv cache.</a:t>
            </a:r>
            <a:endParaRPr lang="en-US" altLang="zh-CN" dirty="0"/>
          </a:p>
          <a:p>
            <a:r>
              <a:rPr lang="en-US" altLang="zh-CN" dirty="0"/>
              <a:t>This is the end of the first paper.</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second paper we are going to introduce is: Oaken: Fast and Efficient LLM Serving with Online-Offline Hybrid KV Cache Quantization, published at ISCA 2025. This work tried to achieves both high accuracy and high performance by co-designing kv cache quantization algorithms and hardware for batched-inference scenarios.</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figure is the utilization of compute core in different inference situations. The figure(a) is the Single-instance inference,which means processing one request at a time. During prefill, multiple tokens are processed in parallel, keeping computational cores busy and utilized well. But in the generation phase, tokens are generated one by one each time, leaving most computational cores idle whose utilization rate is very low.</a:t>
            </a:r>
            <a:endParaRPr lang="en-US" altLang="zh-CN" dirty="0"/>
          </a:p>
          <a:p>
            <a:r>
              <a:rPr lang="en-US" altLang="zh-CN" dirty="0"/>
              <a:t>To improve core utilization, we increase the batch size which is also called batched inference. The figure(b) is the batched inference meaning LLM serve multiple requests simultaneously. • Batched inference: However, during the generation phase, even with batched requests, core utilization improves a little bit but still remains under-utilization and latency increases due to bandwidth contention.</a:t>
            </a:r>
            <a:endParaRPr lang="en-US" altLang="zh-CN" dirty="0"/>
          </a:p>
          <a:p>
            <a:r>
              <a:rPr lang="en-US" altLang="zh-CN" dirty="0"/>
              <a:t> Figure (c) shows GPU core utilization during the generation phase , highlighting that underutilization mainly results from multi-head attention operations because of the kv cache. </a:t>
            </a:r>
            <a:r>
              <a:rPr lang="en-US" altLang="zh-CN" dirty="0">
                <a:sym typeface="+mn-ea"/>
              </a:rPr>
              <a:t>This happens because kv cache from attention layers cannot be shared across different requests, so each request in the attention layer uses only a limited number of compute cores.</a:t>
            </a:r>
            <a:endParaRPr lang="en-US" altLang="zh-CN" dirty="0">
              <a:sym typeface="+mn-ea"/>
            </a:endParaRPr>
          </a:p>
          <a:p>
            <a:r>
              <a:rPr lang="en-US" altLang="zh-CN" dirty="0">
                <a:sym typeface="+mn-ea"/>
              </a:rPr>
              <a:t> So reducing the size of kv cache with quantization is crucial. </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further explore the quantization for kv cache, Oaken examines distribution of the KV cache across several LLMs and datasets, which will guide Oaken’s quantization approach. </a:t>
            </a:r>
            <a:endParaRPr lang="en-US" altLang="zh-CN" dirty="0"/>
          </a:p>
          <a:p>
            <a:r>
              <a:rPr lang="en-US" altLang="zh-CN" dirty="0"/>
              <a:t>First,figure(a) shows that when we compare KV cache values across different models and decoder layers, we find that the minimum and maximum values can vary a lot—not only just between models, but also among different layers within the same model.</a:t>
            </a:r>
            <a:endParaRPr lang="en-US" altLang="zh-CN" dirty="0"/>
          </a:p>
          <a:p>
            <a:r>
              <a:rPr lang="en-US" altLang="zh-CN" dirty="0"/>
              <a:t>Second,figure(b) shows that when we compare the KV cache value ranges for the Llama2-7B model across different datasets, the value range stays consistent no matter which dataset we use.</a:t>
            </a:r>
            <a:endParaRPr lang="en-US" altLang="zh-CN" dirty="0"/>
          </a:p>
          <a:p>
            <a:r>
              <a:rPr lang="en-US" altLang="zh-CN" dirty="0"/>
              <a:t>Based on the first two observations, Oaken can analyse the distribution of each layer offline and determine the appropriate thresholds and scaling factors for kv cache quantization without the need for online adjustment during inference. This approach reduces online computation overhead while ensuring quantization accuracy.</a:t>
            </a:r>
            <a:endParaRPr lang="en-US" altLang="zh-CN" dirty="0"/>
          </a:p>
          <a:p>
            <a:endParaRPr lang="en-US" altLang="zh-CN" dirty="0"/>
          </a:p>
          <a:p>
            <a:r>
              <a:rPr lang="en-US" altLang="zh-CN" dirty="0"/>
              <a:t>Third, as shown in figure (c), there are some outliers in some specific channel, which is similar to the first paper. Differently, we find that outliers are not all in the specific channels can also be scattered throughout other channels. If we use just one quantization scale for the whole vector or group, these scattered outliers can cause significant accuracy loss.</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previous observation, this is the overview of Oaken’s Quantization for kv cache ,trying to maximize KV cache compression while preserving accuracy and minimizing runtime overhead. Let’s break down Oaken’s quantization method into three key steps</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LLM quantization methods highlight that both large values and small values near zero can significantly affect model accuracy. Large values, if not handled properly, can dominate the quantization range and introduce substantial errors, while small values are prone to vanishing due to underflow, also leading to increased quantization error.</a:t>
            </a:r>
            <a:endParaRPr lang="en-US" altLang="zh-CN" dirty="0"/>
          </a:p>
          <a:p>
            <a:r>
              <a:rPr lang="en-US" altLang="zh-CN" dirty="0"/>
              <a:t>Oaken addresses these challenges by splitting each per-token KV vector into three groups: the outer group (large outliers), the inner group (small outliers whose value is near zero), and the middle group (inliers, where most values are concentrated). The boundaries for these groups are determined by four thresholds, which are profiled offline by collecting statistics from each decoder layer. This offline profiling eliminates the need for expensive online operations like sorting or top-K selection during inference.</a:t>
            </a:r>
            <a:endParaRPr lang="en-US" altLang="zh-CN" dirty="0"/>
          </a:p>
          <a:p>
            <a:r>
              <a:rPr lang="en-US" altLang="zh-CN" dirty="0"/>
              <a:t>During inference, Oaken uses these pre-computed thresholds to quickly assign each value to its corresponding group. For each group, </a:t>
            </a:r>
            <a:r>
              <a:rPr lang="en-US" altLang="zh-CN" dirty="0">
                <a:sym typeface="+mn-ea"/>
              </a:rPr>
              <a:t>Oaken </a:t>
            </a:r>
            <a:r>
              <a:rPr lang="en-US" altLang="zh-CN" dirty="0"/>
              <a:t>computes the quantization scaling factor for each group online, and quantizes the value within each group accordingly.</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什么是</a:t>
            </a:r>
            <a:r>
              <a:rPr lang="en-US" altLang="zh-CN" dirty="0"/>
              <a:t>GPU</a:t>
            </a:r>
            <a:r>
              <a:rPr lang="zh-CN" altLang="en-US" dirty="0"/>
              <a:t>？它的架构有哪些？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什么是</a:t>
            </a:r>
            <a:r>
              <a:rPr lang="en-US" altLang="zh-CN" dirty="0"/>
              <a:t>SM</a:t>
            </a:r>
            <a:r>
              <a:rPr lang="zh-CN" altLang="en-US" dirty="0"/>
              <a:t>？</a:t>
            </a:r>
            <a:endParaRPr lang="zh-CN" altLang="en-US" dirty="0"/>
          </a:p>
          <a:p>
            <a:pPr>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3417A3-767E-4123-A0EF-EFC7FD6F552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step mitigates quantization accuracy loss by splitting values into three groups: outer, middle,and inner group. However, this approach poses a new challenge. While grouping helps isolate outliers, quantizing them remains challenging due to their wide value range. Previous methods often addressed this by using mixed precision—such as FP16 for outliers and INT4 for inliers—but this approach introduces significant storage overhead (up to 23 bits per outlier) and adds hardware complexity, especially as the proportion of outliers increases. These extra costs make it difficult to efficiently balance accuracy and performance.</a:t>
            </a:r>
            <a:endParaRPr lang="en-US" altLang="zh-CN" dirty="0"/>
          </a:p>
          <a:p>
            <a:r>
              <a:rPr lang="en-US" altLang="zh-CN" dirty="0"/>
              <a:t>Oaken overcomes this with a hardware-friendly group-shift quantization technique. The core idea is to shift the value range of each group using thresholds obtained from offline profiling, effectively narrowing the spread of values before quantization. For the outer group (large outliers), values above the upper threshold are shifted down, and those below the lower threshold are shifted up. The same approach can be applied to the middle group (inliers) if needed. This shifting concentrates values within a smaller range, making it possible to quantize even outliers to a lower bitwidth (e.g., 5 bits) without significant information loss.</a:t>
            </a:r>
            <a:endParaRPr lang="en-US" altLang="zh-CN" dirty="0"/>
          </a:p>
          <a:p>
            <a:r>
              <a:rPr lang="en-US" altLang="zh-CN" dirty="0"/>
              <a:t>With group-shift quantization, Oaken quantizes the middle group into 4 bits, and both the inner and outer groups into 5 bits. This approach minimizes quantization loss, avoids mixed_x0002_precision complexity, and enables efficient, low-bitwidth storage for all groups</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store quantized KV cache values efficiently, Oaken adopts a fused dense-and-sparse encoding scheme. The majority of values—the inliers from the middle group—are stored densely in a matrix, while the outliers (outer and inner groups) are stored sparsely using a coordinate list (COO) format. In this scheme, the positions in the dense matrix that correspond to outliers are zeroed out.</a:t>
            </a:r>
            <a:endParaRPr lang="en-US" altLang="zh-CN" dirty="0"/>
          </a:p>
          <a:p>
            <a:endParaRPr lang="en-US" altLang="zh-CN" dirty="0"/>
          </a:p>
          <a:p>
            <a:r>
              <a:rPr lang="en-US" altLang="zh-CN" dirty="0"/>
              <a:t>To further reduce storage overhead, Oaken reuses these zeroed elements in the dense matrix. Specifically, four bits of each 5-bit quantized outlier are embedded directly into these zeroed dense entries. The remaining bits—6 index bits (to indicate location), 1 group bit (to distinguish group membership), and 1 sign bit—are stored in the sparse COO format.</a:t>
            </a:r>
            <a:endParaRPr lang="en-US" altLang="zh-CN" dirty="0"/>
          </a:p>
          <a:p>
            <a:endParaRPr lang="en-US" altLang="zh-CN" dirty="0"/>
          </a:p>
          <a:p>
            <a:r>
              <a:rPr lang="en-US" altLang="zh-CN" dirty="0"/>
              <a:t>This fused approach reduces the storage required for each outlier from 23 bits (in prior methods) to just 8 bits, significantly improving KV cache compression while maintaining memory alignment and hardware efficiency. </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10 shows the MMU’s operations. Its main job is to manage both dense and sparse matrices in a page-based manner, which helps </a:t>
            </a:r>
            <a:r>
              <a:rPr lang="en-US" altLang="zh-CN" dirty="0">
                <a:sym typeface="+mn-ea"/>
              </a:rPr>
              <a:t>fficiently handle the quantized KV cache and </a:t>
            </a:r>
            <a:r>
              <a:rPr lang="en-US" altLang="zh-CN" dirty="0"/>
              <a:t>optimize bandwidth utilization. </a:t>
            </a:r>
            <a:endParaRPr lang="en-US" altLang="zh-CN" dirty="0"/>
          </a:p>
          <a:p>
            <a:endParaRPr lang="en-US" altLang="zh-CN" dirty="0"/>
          </a:p>
          <a:p>
            <a:r>
              <a:rPr lang="en-US" altLang="zh-CN" dirty="0"/>
              <a:t>Without this specialized MMU, handling variable-sized sparse matrices would require extra overhead for indexing, reshaping, and other operations, which would slow down the system.</a:t>
            </a:r>
            <a:endParaRPr lang="en-US" altLang="zh-CN" dirty="0"/>
          </a:p>
          <a:p>
            <a:endParaRPr lang="en-US" altLang="zh-CN" dirty="0"/>
          </a:p>
          <a:p>
            <a:r>
              <a:rPr lang="en-US" altLang="zh-CN" dirty="0"/>
              <a:t>MMU uses two separate management tables—one for dense data and another for sparse data—to track virtual-to-physical memory mappings and transfer sizes at page granularity. Dense inlier values, which are fixed-size and aligned, are stored contiguously to support burst-mode memory access, while sparse outlier values, which vary in size, are stored using a compact COO format along with indexing metadata. The MMU organizes KV cache per token, layer, and attention head, enabling efficient sequential writes and burst-mode reads across tokens. This architecture maximizes bandwidth utilization, reduces fragmentation, and supports low-latency memory access crucial for high-throughput batched inference.</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Throughput: Oaken achieves up to 1.58</a:t>
            </a:r>
            <a:r>
              <a:rPr lang="en-US" altLang="en-US" dirty="0"/>
              <a:t>×</a:t>
            </a:r>
            <a:r>
              <a:rPr lang="en-US" altLang="zh-CN" dirty="0"/>
              <a:t> improvement over A100 GPUs and outperforms other quantized accelerators like QServe and Tender.</a:t>
            </a:r>
            <a:endParaRPr lang="en-US" altLang="zh-CN" dirty="0"/>
          </a:p>
          <a:p>
            <a:r>
              <a:rPr lang="en-US" altLang="zh-CN" dirty="0"/>
              <a:t>• Accuracy: Only 0.87% average loss, outperforming QServe and matching or exceeding Tender and Atom—while using a lower effective bitwidth.</a:t>
            </a:r>
            <a:endParaRPr lang="en-US" altLang="zh-CN" dirty="0"/>
          </a:p>
          <a:p>
            <a:r>
              <a:rPr lang="en-US" altLang="zh-CN" dirty="0"/>
              <a:t>Oaken strikes a new balance between capacity and bandwidth, enabling fast, accurate, and scalable LLM serving under real-world constraints.</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3417A3-767E-4123-A0EF-EFC7FD6F552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3417A3-767E-4123-A0EF-EFC7FD6F552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dirty="0"/>
              <a:t>每一代</a:t>
            </a:r>
            <a:r>
              <a:rPr lang="en-US" altLang="zh-CN" dirty="0"/>
              <a:t>GPU</a:t>
            </a:r>
            <a:r>
              <a:rPr lang="zh-CN" altLang="en-US" dirty="0"/>
              <a:t>有哪些更新？他是否是顺应模型时代的？</a:t>
            </a:r>
            <a:endParaRPr lang="en-US" altLang="zh-CN" dirty="0"/>
          </a:p>
          <a:p>
            <a:pPr>
              <a:buNone/>
            </a:pPr>
            <a:r>
              <a:rPr lang="zh-CN" altLang="en-US" dirty="0"/>
              <a:t>要不要引入说</a:t>
            </a:r>
            <a:r>
              <a:rPr lang="en-US" altLang="zh-CN" dirty="0"/>
              <a:t>AI</a:t>
            </a:r>
            <a:r>
              <a:rPr lang="zh-CN" altLang="en-US" dirty="0"/>
              <a:t>人工智能计算不需要高精度？加一页</a:t>
            </a:r>
            <a:r>
              <a:rPr lang="en-US" altLang="zh-CN" dirty="0"/>
              <a:t>ppt</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3417A3-767E-4123-A0EF-EFC7FD6F552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dirty="0"/>
              <a:t>为什么在精度位宽上也要有更新？他能带来的好处是什么？</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3417A3-767E-4123-A0EF-EFC7FD6F552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FA0B27-4EE5-6442-9424-7A0329C3AC2A}"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3417A3-767E-4123-A0EF-EFC7FD6F552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FA0B27-4EE5-6442-9424-7A0329C3AC2A}"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图像占位符 1"/>
          <p:cNvSpPr>
            <a:spLocks noGrp="1" noRot="1" noChangeAspect="1"/>
          </p:cNvSpPr>
          <p:nvPr>
            <p:ph type="sldImg"/>
          </p:nvPr>
        </p:nvSpPr>
        <p:spPr/>
        <p:txBody>
          <a:bodyPr/>
          <a:lstStyle/>
          <a:p/>
        </p:txBody>
      </p:sp>
      <p:sp>
        <p:nvSpPr>
          <p:cNvPr id="11" name="备注占位符 2"/>
          <p:cNvSpPr>
            <a:spLocks noGrp="1"/>
          </p:cNvSpPr>
          <p:nvPr>
            <p:ph type="body" idx="1"/>
          </p:nvPr>
        </p:nvSpPr>
        <p:spPr/>
        <p:txBody>
          <a:bodyPr/>
          <a:lstStyle/>
          <a:p>
            <a:endParaRPr lang="zh-CN" dirty="0"/>
          </a:p>
        </p:txBody>
      </p:sp>
      <p:sp>
        <p:nvSpPr>
          <p:cNvPr id="1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09571B6-9DCC-4D88-AAAB-C73C6D2CC83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endParaRPr lang="zh-CN"/>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endParaRPr lang="zh-CN"/>
          </a:p>
        </p:txBody>
      </p:sp>
      <p:sp>
        <p:nvSpPr>
          <p:cNvPr id="4" name="日期占位符 3"/>
          <p:cNvSpPr>
            <a:spLocks noGrp="1"/>
          </p:cNvSpPr>
          <p:nvPr>
            <p:ph type="dt" idx="10"/>
          </p:nvPr>
        </p:nvSpPr>
        <p:spPr/>
        <p:txBody>
          <a:bodyPr/>
          <a:lstStyle/>
          <a:p>
            <a:fld id="{0F7DC6A6-BF1E-4CE5-B3E6-718B8EA0B82A}" type="datetime1">
              <a:rPr lang="en-US" altLang="zh-CN"/>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8FC705DF-EB6A-4429-A9CF-8086C29D54D9}" type="slidenum">
              <a:rPr 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65" name="标题 1"/>
          <p:cNvSpPr>
            <a:spLocks noGrp="1"/>
          </p:cNvSpPr>
          <p:nvPr>
            <p:ph type="title"/>
          </p:nvPr>
        </p:nvSpPr>
        <p:spPr/>
        <p:txBody>
          <a:bodyPr/>
          <a:lstStyle/>
          <a:p>
            <a:r>
              <a:rPr lang="zh-CN"/>
              <a:t>单击此处编辑母版标题样式</a:t>
            </a:r>
            <a:endParaRPr lang="zh-CN"/>
          </a:p>
        </p:txBody>
      </p:sp>
      <p:sp>
        <p:nvSpPr>
          <p:cNvPr id="66" name="竖排文字占位符 2"/>
          <p:cNvSpPr>
            <a:spLocks noGrp="1"/>
          </p:cNvSpPr>
          <p:nvPr>
            <p:ph type="body" idx="1"/>
          </p:nvPr>
        </p:nvSpPr>
        <p:spPr/>
        <p:txBody>
          <a:bodyPr vert="eaVert"/>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
        <p:nvSpPr>
          <p:cNvPr id="67" name="日期占位符 3"/>
          <p:cNvSpPr>
            <a:spLocks noGrp="1"/>
          </p:cNvSpPr>
          <p:nvPr>
            <p:ph type="dt" idx="10"/>
          </p:nvPr>
        </p:nvSpPr>
        <p:spPr/>
        <p:txBody>
          <a:bodyPr/>
          <a:lstStyle/>
          <a:p>
            <a:fld id="{9772B07E-4E44-4E95-89AF-F1EF6F4CC7EC}" type="datetime1">
              <a:rPr lang="en-US" altLang="zh-CN"/>
            </a:fld>
            <a:endParaRPr lang="zh-CN"/>
          </a:p>
        </p:txBody>
      </p:sp>
      <p:sp>
        <p:nvSpPr>
          <p:cNvPr id="68" name="页脚占位符 4"/>
          <p:cNvSpPr>
            <a:spLocks noGrp="1"/>
          </p:cNvSpPr>
          <p:nvPr>
            <p:ph type="ftr" idx="11"/>
          </p:nvPr>
        </p:nvSpPr>
        <p:spPr/>
        <p:txBody>
          <a:bodyPr/>
          <a:lstStyle/>
          <a:p>
            <a:endParaRPr lang="zh-CN"/>
          </a:p>
        </p:txBody>
      </p:sp>
      <p:sp>
        <p:nvSpPr>
          <p:cNvPr id="69" name="灯片编号占位符 5"/>
          <p:cNvSpPr>
            <a:spLocks noGrp="1"/>
          </p:cNvSpPr>
          <p:nvPr>
            <p:ph type="sldNum" idx="12"/>
          </p:nvPr>
        </p:nvSpPr>
        <p:spPr/>
        <p:txBody>
          <a:bodyPr/>
          <a:lstStyle/>
          <a:p>
            <a:fld id="{10D47AF7-089F-4725-8B45-DEA8A59F6C62}" type="slidenum">
              <a:rPr 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14" name="竖排标题 1"/>
          <p:cNvSpPr>
            <a:spLocks noGrp="1"/>
          </p:cNvSpPr>
          <p:nvPr>
            <p:ph type="title"/>
          </p:nvPr>
        </p:nvSpPr>
        <p:spPr>
          <a:xfrm>
            <a:off x="8724900" y="365125"/>
            <a:ext cx="2628900" cy="5811838"/>
          </a:xfrm>
        </p:spPr>
        <p:txBody>
          <a:bodyPr vert="eaVert"/>
          <a:lstStyle/>
          <a:p>
            <a:r>
              <a:rPr lang="zh-CN"/>
              <a:t>单击此处编辑母版标题样式</a:t>
            </a:r>
            <a:endParaRPr lang="zh-CN"/>
          </a:p>
        </p:txBody>
      </p:sp>
      <p:sp>
        <p:nvSpPr>
          <p:cNvPr id="15"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
        <p:nvSpPr>
          <p:cNvPr id="16" name="日期占位符 3"/>
          <p:cNvSpPr>
            <a:spLocks noGrp="1"/>
          </p:cNvSpPr>
          <p:nvPr>
            <p:ph type="dt" idx="10"/>
          </p:nvPr>
        </p:nvSpPr>
        <p:spPr/>
        <p:txBody>
          <a:bodyPr/>
          <a:lstStyle/>
          <a:p>
            <a:fld id="{17AA1729-FFEC-4670-BE57-9BB1B6CF1583}" type="datetime1">
              <a:rPr lang="en-US" altLang="zh-CN"/>
            </a:fld>
            <a:endParaRPr lang="zh-CN"/>
          </a:p>
        </p:txBody>
      </p:sp>
      <p:sp>
        <p:nvSpPr>
          <p:cNvPr id="17" name="页脚占位符 4"/>
          <p:cNvSpPr>
            <a:spLocks noGrp="1"/>
          </p:cNvSpPr>
          <p:nvPr>
            <p:ph type="ftr" idx="11"/>
          </p:nvPr>
        </p:nvSpPr>
        <p:spPr/>
        <p:txBody>
          <a:bodyPr/>
          <a:lstStyle/>
          <a:p>
            <a:endParaRPr lang="zh-CN"/>
          </a:p>
        </p:txBody>
      </p:sp>
      <p:sp>
        <p:nvSpPr>
          <p:cNvPr id="18" name="灯片编号占位符 5"/>
          <p:cNvSpPr>
            <a:spLocks noGrp="1"/>
          </p:cNvSpPr>
          <p:nvPr>
            <p:ph type="sldNum" idx="12"/>
          </p:nvPr>
        </p:nvSpPr>
        <p:spPr/>
        <p:txBody>
          <a:bodyPr/>
          <a:lstStyle/>
          <a:p>
            <a:fld id="{A7AACFD0-6D64-47CD-A483-D6FD45307366}" type="slidenum">
              <a:rPr lang="zh-CN"/>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69" name="矩形 6"/>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70" name="Content Placeholder 2"/>
          <p:cNvSpPr>
            <a:spLocks noGrp="1"/>
          </p:cNvSpPr>
          <p:nvPr>
            <p:ph idx="1"/>
          </p:nvPr>
        </p:nvSpPr>
        <p:spPr>
          <a:xfrm>
            <a:off x="838200" y="1434354"/>
            <a:ext cx="10515600" cy="474260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271"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272" name="Footer Placeholder 4"/>
          <p:cNvSpPr>
            <a:spLocks noGrp="1"/>
          </p:cNvSpPr>
          <p:nvPr>
            <p:ph type="ftr" sz="quarter" idx="11"/>
          </p:nvPr>
        </p:nvSpPr>
        <p:spPr/>
        <p:txBody>
          <a:bodyPr/>
          <a:lstStyle/>
          <a:p>
            <a:endParaRPr lang="en-US" dirty="0"/>
          </a:p>
        </p:txBody>
      </p:sp>
      <p:sp>
        <p:nvSpPr>
          <p:cNvPr id="273" name="Slide Number Placeholder 5"/>
          <p:cNvSpPr>
            <a:spLocks noGrp="1"/>
          </p:cNvSpPr>
          <p:nvPr>
            <p:ph type="sldNum" sz="quarter" idx="12"/>
          </p:nvPr>
        </p:nvSpPr>
        <p:spPr/>
        <p:txBody>
          <a:bodyPr/>
          <a:lstStyle/>
          <a:p>
            <a:fld id="{48F63A3B-78C7-47BE-AE5E-E10140E04643}" type="slidenum">
              <a:rPr/>
            </a:fld>
            <a:endParaRPr lang="en-US" dirty="0"/>
          </a:p>
        </p:txBody>
      </p:sp>
      <p:sp>
        <p:nvSpPr>
          <p:cNvPr id="274"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69" name="矩形 6"/>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70" name="Content Placeholder 2"/>
          <p:cNvSpPr>
            <a:spLocks noGrp="1"/>
          </p:cNvSpPr>
          <p:nvPr>
            <p:ph idx="1"/>
          </p:nvPr>
        </p:nvSpPr>
        <p:spPr>
          <a:xfrm>
            <a:off x="838200" y="1434354"/>
            <a:ext cx="10515600" cy="474260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271"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272" name="Footer Placeholder 4"/>
          <p:cNvSpPr>
            <a:spLocks noGrp="1"/>
          </p:cNvSpPr>
          <p:nvPr>
            <p:ph type="ftr" sz="quarter" idx="11"/>
          </p:nvPr>
        </p:nvSpPr>
        <p:spPr/>
        <p:txBody>
          <a:bodyPr/>
          <a:lstStyle/>
          <a:p>
            <a:endParaRPr lang="en-US" dirty="0"/>
          </a:p>
        </p:txBody>
      </p:sp>
      <p:sp>
        <p:nvSpPr>
          <p:cNvPr id="273" name="Slide Number Placeholder 5"/>
          <p:cNvSpPr>
            <a:spLocks noGrp="1"/>
          </p:cNvSpPr>
          <p:nvPr>
            <p:ph type="sldNum" sz="quarter" idx="12"/>
          </p:nvPr>
        </p:nvSpPr>
        <p:spPr/>
        <p:txBody>
          <a:bodyPr/>
          <a:lstStyle/>
          <a:p>
            <a:fld id="{48F63A3B-78C7-47BE-AE5E-E10140E04643}" type="slidenum">
              <a:rPr/>
            </a:fld>
            <a:endParaRPr lang="en-US" dirty="0"/>
          </a:p>
        </p:txBody>
      </p:sp>
      <p:sp>
        <p:nvSpPr>
          <p:cNvPr id="274"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8" name="标题 1"/>
          <p:cNvSpPr>
            <a:spLocks noGrp="1"/>
          </p:cNvSpPr>
          <p:nvPr>
            <p:ph type="title"/>
          </p:nvPr>
        </p:nvSpPr>
        <p:spPr/>
        <p:txBody>
          <a:bodyPr/>
          <a:lstStyle/>
          <a:p>
            <a:r>
              <a:rPr lang="zh-CN"/>
              <a:t>单击此处编辑母版标题样式</a:t>
            </a:r>
            <a:endParaRPr lang="zh-CN"/>
          </a:p>
        </p:txBody>
      </p:sp>
      <p:sp>
        <p:nvSpPr>
          <p:cNvPr id="9" name="内容占位符 2"/>
          <p:cNvSpPr>
            <a:spLocks noGrp="1"/>
          </p:cNvSpPr>
          <p:nvPr>
            <p:ph idx="1"/>
          </p:nvPr>
        </p:nvSpPr>
        <p:spPr/>
        <p:txBody>
          <a:bodyPr/>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
        <p:nvSpPr>
          <p:cNvPr id="10" name="日期占位符 3"/>
          <p:cNvSpPr>
            <a:spLocks noGrp="1"/>
          </p:cNvSpPr>
          <p:nvPr>
            <p:ph type="dt" idx="10"/>
          </p:nvPr>
        </p:nvSpPr>
        <p:spPr/>
        <p:txBody>
          <a:bodyPr/>
          <a:lstStyle/>
          <a:p>
            <a:fld id="{7B03108F-6D01-401F-BB83-A4EE273EE035}" type="datetime1">
              <a:rPr lang="en-US" altLang="zh-CN"/>
            </a:fld>
            <a:endParaRPr lang="zh-CN"/>
          </a:p>
        </p:txBody>
      </p:sp>
      <p:sp>
        <p:nvSpPr>
          <p:cNvPr id="11" name="页脚占位符 4"/>
          <p:cNvSpPr>
            <a:spLocks noGrp="1"/>
          </p:cNvSpPr>
          <p:nvPr>
            <p:ph type="ftr" idx="11"/>
          </p:nvPr>
        </p:nvSpPr>
        <p:spPr/>
        <p:txBody>
          <a:bodyPr/>
          <a:lstStyle/>
          <a:p>
            <a:endParaRPr lang="zh-CN"/>
          </a:p>
        </p:txBody>
      </p:sp>
      <p:sp>
        <p:nvSpPr>
          <p:cNvPr id="12" name="灯片编号占位符 5"/>
          <p:cNvSpPr>
            <a:spLocks noGrp="1"/>
          </p:cNvSpPr>
          <p:nvPr>
            <p:ph type="sldNum" idx="12"/>
          </p:nvPr>
        </p:nvSpPr>
        <p:spPr/>
        <p:txBody>
          <a:bodyPr/>
          <a:lstStyle/>
          <a:p>
            <a:fld id="{2A18DFAB-279D-45FB-8988-01B47F34F95A}" type="slidenum">
              <a:rPr 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endParaRPr lang="zh-CN"/>
          </a:p>
        </p:txBody>
      </p:sp>
      <p:sp>
        <p:nvSpPr>
          <p:cNvPr id="21" name="文本占位符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endParaRPr lang="zh-CN"/>
          </a:p>
        </p:txBody>
      </p:sp>
      <p:sp>
        <p:nvSpPr>
          <p:cNvPr id="22" name="日期占位符 3"/>
          <p:cNvSpPr>
            <a:spLocks noGrp="1"/>
          </p:cNvSpPr>
          <p:nvPr>
            <p:ph type="dt" idx="10"/>
          </p:nvPr>
        </p:nvSpPr>
        <p:spPr/>
        <p:txBody>
          <a:bodyPr/>
          <a:lstStyle/>
          <a:p>
            <a:fld id="{8D5B006A-3E28-4231-AF04-14767498E664}" type="datetime1">
              <a:rPr lang="en-US" altLang="zh-CN"/>
            </a:fld>
            <a:endParaRPr lang="zh-CN"/>
          </a:p>
        </p:txBody>
      </p:sp>
      <p:sp>
        <p:nvSpPr>
          <p:cNvPr id="23" name="页脚占位符 4"/>
          <p:cNvSpPr>
            <a:spLocks noGrp="1"/>
          </p:cNvSpPr>
          <p:nvPr>
            <p:ph type="ftr" idx="11"/>
          </p:nvPr>
        </p:nvSpPr>
        <p:spPr/>
        <p:txBody>
          <a:bodyPr/>
          <a:lstStyle/>
          <a:p>
            <a:endParaRPr lang="zh-CN"/>
          </a:p>
        </p:txBody>
      </p:sp>
      <p:sp>
        <p:nvSpPr>
          <p:cNvPr id="24" name="灯片编号占位符 5"/>
          <p:cNvSpPr>
            <a:spLocks noGrp="1"/>
          </p:cNvSpPr>
          <p:nvPr>
            <p:ph type="sldNum" idx="12"/>
          </p:nvPr>
        </p:nvSpPr>
        <p:spPr/>
        <p:txBody>
          <a:bodyPr/>
          <a:lstStyle/>
          <a:p>
            <a:fld id="{C8B94FA0-F740-4CDC-A935-5AEA919A98DA}" type="slidenum">
              <a:rPr 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6" name="标题 1"/>
          <p:cNvSpPr>
            <a:spLocks noGrp="1"/>
          </p:cNvSpPr>
          <p:nvPr>
            <p:ph type="title"/>
          </p:nvPr>
        </p:nvSpPr>
        <p:spPr/>
        <p:txBody>
          <a:bodyPr/>
          <a:lstStyle/>
          <a:p>
            <a:r>
              <a:rPr lang="zh-CN"/>
              <a:t>单击此处编辑母版标题样式</a:t>
            </a:r>
            <a:endParaRPr lang="zh-CN"/>
          </a:p>
        </p:txBody>
      </p:sp>
      <p:sp>
        <p:nvSpPr>
          <p:cNvPr id="27" name="内容占位符 2"/>
          <p:cNvSpPr>
            <a:spLocks noGrp="1"/>
          </p:cNvSpPr>
          <p:nvPr>
            <p:ph idx="1"/>
          </p:nvPr>
        </p:nvSpPr>
        <p:spPr>
          <a:xfrm>
            <a:off x="838200" y="1825625"/>
            <a:ext cx="5181600" cy="4351338"/>
          </a:xfrm>
        </p:spPr>
        <p:txBody>
          <a:bodyPr/>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
        <p:nvSpPr>
          <p:cNvPr id="28" name="内容占位符 3"/>
          <p:cNvSpPr>
            <a:spLocks noGrp="1"/>
          </p:cNvSpPr>
          <p:nvPr>
            <p:ph idx="2"/>
          </p:nvPr>
        </p:nvSpPr>
        <p:spPr>
          <a:xfrm>
            <a:off x="6172200" y="1825625"/>
            <a:ext cx="5181600" cy="4351338"/>
          </a:xfrm>
        </p:spPr>
        <p:txBody>
          <a:bodyPr/>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
        <p:nvSpPr>
          <p:cNvPr id="29" name="日期占位符 4"/>
          <p:cNvSpPr>
            <a:spLocks noGrp="1"/>
          </p:cNvSpPr>
          <p:nvPr>
            <p:ph type="dt" idx="10"/>
          </p:nvPr>
        </p:nvSpPr>
        <p:spPr/>
        <p:txBody>
          <a:bodyPr/>
          <a:lstStyle/>
          <a:p>
            <a:fld id="{A1F3BCCF-927F-4C14-9052-F5177C3C439D}" type="datetime1">
              <a:rPr lang="en-US" altLang="zh-CN"/>
            </a:fld>
            <a:endParaRPr lang="zh-CN"/>
          </a:p>
        </p:txBody>
      </p:sp>
      <p:sp>
        <p:nvSpPr>
          <p:cNvPr id="30" name="页脚占位符 5"/>
          <p:cNvSpPr>
            <a:spLocks noGrp="1"/>
          </p:cNvSpPr>
          <p:nvPr>
            <p:ph type="ftr" idx="11"/>
          </p:nvPr>
        </p:nvSpPr>
        <p:spPr/>
        <p:txBody>
          <a:bodyPr/>
          <a:lstStyle/>
          <a:p>
            <a:endParaRPr lang="zh-CN"/>
          </a:p>
        </p:txBody>
      </p:sp>
      <p:sp>
        <p:nvSpPr>
          <p:cNvPr id="31" name="灯片编号占位符 6"/>
          <p:cNvSpPr>
            <a:spLocks noGrp="1"/>
          </p:cNvSpPr>
          <p:nvPr>
            <p:ph type="sldNum" idx="12"/>
          </p:nvPr>
        </p:nvSpPr>
        <p:spPr/>
        <p:txBody>
          <a:bodyPr/>
          <a:lstStyle/>
          <a:p>
            <a:fld id="{408259AF-2A25-452C-AA5F-7B080E8C5A7E}" type="slidenum">
              <a:rPr 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33" name="标题 1"/>
          <p:cNvSpPr>
            <a:spLocks noGrp="1"/>
          </p:cNvSpPr>
          <p:nvPr>
            <p:ph type="title"/>
          </p:nvPr>
        </p:nvSpPr>
        <p:spPr>
          <a:xfrm>
            <a:off x="839788" y="365125"/>
            <a:ext cx="10515600" cy="1325563"/>
          </a:xfrm>
        </p:spPr>
        <p:txBody>
          <a:bodyPr/>
          <a:lstStyle/>
          <a:p>
            <a:r>
              <a:rPr lang="zh-CN"/>
              <a:t>单击此处编辑母版标题样式</a:t>
            </a:r>
            <a:endParaRPr lang="zh-CN"/>
          </a:p>
        </p:txBody>
      </p:sp>
      <p:sp>
        <p:nvSpPr>
          <p:cNvPr id="34"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endParaRPr lang="zh-CN"/>
          </a:p>
        </p:txBody>
      </p:sp>
      <p:sp>
        <p:nvSpPr>
          <p:cNvPr id="35" name="内容占位符 3"/>
          <p:cNvSpPr>
            <a:spLocks noGrp="1"/>
          </p:cNvSpPr>
          <p:nvPr>
            <p:ph idx="2"/>
          </p:nvPr>
        </p:nvSpPr>
        <p:spPr>
          <a:xfrm>
            <a:off x="839788" y="2505075"/>
            <a:ext cx="5157787" cy="3684588"/>
          </a:xfrm>
        </p:spPr>
        <p:txBody>
          <a:bodyPr/>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
        <p:nvSpPr>
          <p:cNvPr id="36"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endParaRPr lang="zh-CN"/>
          </a:p>
        </p:txBody>
      </p:sp>
      <p:sp>
        <p:nvSpPr>
          <p:cNvPr id="37" name="内容占位符 5"/>
          <p:cNvSpPr>
            <a:spLocks noGrp="1"/>
          </p:cNvSpPr>
          <p:nvPr>
            <p:ph idx="4"/>
          </p:nvPr>
        </p:nvSpPr>
        <p:spPr>
          <a:xfrm>
            <a:off x="6172200" y="2505075"/>
            <a:ext cx="5183188" cy="3684588"/>
          </a:xfrm>
        </p:spPr>
        <p:txBody>
          <a:bodyPr/>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
        <p:nvSpPr>
          <p:cNvPr id="38" name="日期占位符 6"/>
          <p:cNvSpPr>
            <a:spLocks noGrp="1"/>
          </p:cNvSpPr>
          <p:nvPr>
            <p:ph type="dt" idx="10"/>
          </p:nvPr>
        </p:nvSpPr>
        <p:spPr/>
        <p:txBody>
          <a:bodyPr/>
          <a:lstStyle/>
          <a:p>
            <a:fld id="{E19FF268-CF0C-4595-A6A8-A0B1FC2FEB42}" type="datetime1">
              <a:rPr lang="en-US" altLang="zh-CN"/>
            </a:fld>
            <a:endParaRPr lang="zh-CN"/>
          </a:p>
        </p:txBody>
      </p:sp>
      <p:sp>
        <p:nvSpPr>
          <p:cNvPr id="39" name="页脚占位符 7"/>
          <p:cNvSpPr>
            <a:spLocks noGrp="1"/>
          </p:cNvSpPr>
          <p:nvPr>
            <p:ph type="ftr" idx="11"/>
          </p:nvPr>
        </p:nvSpPr>
        <p:spPr/>
        <p:txBody>
          <a:bodyPr/>
          <a:lstStyle/>
          <a:p>
            <a:endParaRPr lang="zh-CN"/>
          </a:p>
        </p:txBody>
      </p:sp>
      <p:sp>
        <p:nvSpPr>
          <p:cNvPr id="40" name="灯片编号占位符 8"/>
          <p:cNvSpPr>
            <a:spLocks noGrp="1"/>
          </p:cNvSpPr>
          <p:nvPr>
            <p:ph type="sldNum" idx="12"/>
          </p:nvPr>
        </p:nvSpPr>
        <p:spPr/>
        <p:txBody>
          <a:bodyPr/>
          <a:lstStyle/>
          <a:p>
            <a:fld id="{63A90A56-B7DA-460C-8F46-95BFAF0AF95F}"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42" name="标题 1"/>
          <p:cNvSpPr>
            <a:spLocks noGrp="1"/>
          </p:cNvSpPr>
          <p:nvPr>
            <p:ph type="title"/>
          </p:nvPr>
        </p:nvSpPr>
        <p:spPr/>
        <p:txBody>
          <a:bodyPr/>
          <a:lstStyle/>
          <a:p>
            <a:r>
              <a:rPr lang="zh-CN"/>
              <a:t>单击此处编辑母版标题样式</a:t>
            </a:r>
            <a:endParaRPr lang="zh-CN"/>
          </a:p>
        </p:txBody>
      </p:sp>
      <p:sp>
        <p:nvSpPr>
          <p:cNvPr id="43" name="日期占位符 2"/>
          <p:cNvSpPr>
            <a:spLocks noGrp="1"/>
          </p:cNvSpPr>
          <p:nvPr>
            <p:ph type="dt" idx="10"/>
          </p:nvPr>
        </p:nvSpPr>
        <p:spPr/>
        <p:txBody>
          <a:bodyPr/>
          <a:lstStyle/>
          <a:p>
            <a:fld id="{E05E0E50-3259-4429-AAEB-7BA10F2285FC}" type="datetime1">
              <a:rPr lang="en-US" altLang="zh-CN"/>
            </a:fld>
            <a:endParaRPr lang="zh-CN"/>
          </a:p>
        </p:txBody>
      </p:sp>
      <p:sp>
        <p:nvSpPr>
          <p:cNvPr id="44" name="页脚占位符 3"/>
          <p:cNvSpPr>
            <a:spLocks noGrp="1"/>
          </p:cNvSpPr>
          <p:nvPr>
            <p:ph type="ftr" idx="11"/>
          </p:nvPr>
        </p:nvSpPr>
        <p:spPr/>
        <p:txBody>
          <a:bodyPr/>
          <a:lstStyle/>
          <a:p>
            <a:endParaRPr lang="zh-CN"/>
          </a:p>
        </p:txBody>
      </p:sp>
      <p:sp>
        <p:nvSpPr>
          <p:cNvPr id="45" name="灯片编号占位符 4"/>
          <p:cNvSpPr>
            <a:spLocks noGrp="1"/>
          </p:cNvSpPr>
          <p:nvPr>
            <p:ph type="sldNum" idx="12"/>
          </p:nvPr>
        </p:nvSpPr>
        <p:spPr/>
        <p:txBody>
          <a:bodyPr/>
          <a:lstStyle/>
          <a:p>
            <a:fld id="{C2178EC5-58A4-4F44-B83C-34BE3E218ABE}" type="slidenum">
              <a:rPr 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47" name="日期占位符 1"/>
          <p:cNvSpPr>
            <a:spLocks noGrp="1"/>
          </p:cNvSpPr>
          <p:nvPr>
            <p:ph type="dt" idx="10"/>
          </p:nvPr>
        </p:nvSpPr>
        <p:spPr/>
        <p:txBody>
          <a:bodyPr/>
          <a:lstStyle/>
          <a:p>
            <a:fld id="{03EF5456-EA9D-47AD-816E-BBFCE6D3FB5C}" type="datetime1">
              <a:rPr lang="en-US" altLang="zh-CN"/>
            </a:fld>
            <a:endParaRPr lang="zh-CN"/>
          </a:p>
        </p:txBody>
      </p:sp>
      <p:sp>
        <p:nvSpPr>
          <p:cNvPr id="48" name="页脚占位符 2"/>
          <p:cNvSpPr>
            <a:spLocks noGrp="1"/>
          </p:cNvSpPr>
          <p:nvPr>
            <p:ph type="ftr" idx="11"/>
          </p:nvPr>
        </p:nvSpPr>
        <p:spPr/>
        <p:txBody>
          <a:bodyPr/>
          <a:lstStyle/>
          <a:p>
            <a:endParaRPr lang="zh-CN"/>
          </a:p>
        </p:txBody>
      </p:sp>
      <p:sp>
        <p:nvSpPr>
          <p:cNvPr id="49" name="灯片编号占位符 3"/>
          <p:cNvSpPr>
            <a:spLocks noGrp="1"/>
          </p:cNvSpPr>
          <p:nvPr>
            <p:ph type="sldNum" idx="12"/>
          </p:nvPr>
        </p:nvSpPr>
        <p:spPr/>
        <p:txBody>
          <a:bodyPr/>
          <a:lstStyle/>
          <a:p>
            <a:fld id="{E3199BA4-F8C4-48F6-BF3D-6D4BD834E815}" type="slidenum">
              <a:rPr 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51"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endParaRPr lang="zh-CN"/>
          </a:p>
        </p:txBody>
      </p:sp>
      <p:sp>
        <p:nvSpPr>
          <p:cNvPr id="52" name="内容占位符 2"/>
          <p:cNvSpPr>
            <a:spLocks noGrp="1"/>
          </p:cNvSpPr>
          <p:nvPr>
            <p:ph idx="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
        <p:nvSpPr>
          <p:cNvPr id="53"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endParaRPr lang="zh-CN"/>
          </a:p>
        </p:txBody>
      </p:sp>
      <p:sp>
        <p:nvSpPr>
          <p:cNvPr id="54" name="日期占位符 4"/>
          <p:cNvSpPr>
            <a:spLocks noGrp="1"/>
          </p:cNvSpPr>
          <p:nvPr>
            <p:ph type="dt" idx="10"/>
          </p:nvPr>
        </p:nvSpPr>
        <p:spPr/>
        <p:txBody>
          <a:bodyPr/>
          <a:lstStyle/>
          <a:p>
            <a:fld id="{BDD0B665-21F2-4210-A0AB-1FF516ABB0EC}" type="datetime1">
              <a:rPr lang="en-US" altLang="zh-CN"/>
            </a:fld>
            <a:endParaRPr lang="zh-CN"/>
          </a:p>
        </p:txBody>
      </p:sp>
      <p:sp>
        <p:nvSpPr>
          <p:cNvPr id="55" name="页脚占位符 5"/>
          <p:cNvSpPr>
            <a:spLocks noGrp="1"/>
          </p:cNvSpPr>
          <p:nvPr>
            <p:ph type="ftr" idx="11"/>
          </p:nvPr>
        </p:nvSpPr>
        <p:spPr/>
        <p:txBody>
          <a:bodyPr/>
          <a:lstStyle/>
          <a:p>
            <a:endParaRPr lang="zh-CN"/>
          </a:p>
        </p:txBody>
      </p:sp>
      <p:sp>
        <p:nvSpPr>
          <p:cNvPr id="56" name="灯片编号占位符 6"/>
          <p:cNvSpPr>
            <a:spLocks noGrp="1"/>
          </p:cNvSpPr>
          <p:nvPr>
            <p:ph type="sldNum" idx="12"/>
          </p:nvPr>
        </p:nvSpPr>
        <p:spPr/>
        <p:txBody>
          <a:bodyPr/>
          <a:lstStyle/>
          <a:p>
            <a:fld id="{D3120986-D9F8-450A-8E8A-7B53A97B66E9}" type="slidenum">
              <a:rPr 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58"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endParaRPr lang="zh-CN"/>
          </a:p>
        </p:txBody>
      </p:sp>
      <p:sp>
        <p:nvSpPr>
          <p:cNvPr id="59"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60"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endParaRPr lang="zh-CN"/>
          </a:p>
        </p:txBody>
      </p:sp>
      <p:sp>
        <p:nvSpPr>
          <p:cNvPr id="61" name="日期占位符 4"/>
          <p:cNvSpPr>
            <a:spLocks noGrp="1"/>
          </p:cNvSpPr>
          <p:nvPr>
            <p:ph type="dt" idx="10"/>
          </p:nvPr>
        </p:nvSpPr>
        <p:spPr/>
        <p:txBody>
          <a:bodyPr/>
          <a:lstStyle/>
          <a:p>
            <a:fld id="{4E233BD8-DB7E-4E6E-9456-6D1E77C88269}" type="datetime1">
              <a:rPr lang="en-US" altLang="zh-CN"/>
            </a:fld>
            <a:endParaRPr lang="zh-CN"/>
          </a:p>
        </p:txBody>
      </p:sp>
      <p:sp>
        <p:nvSpPr>
          <p:cNvPr id="62" name="页脚占位符 5"/>
          <p:cNvSpPr>
            <a:spLocks noGrp="1"/>
          </p:cNvSpPr>
          <p:nvPr>
            <p:ph type="ftr" idx="11"/>
          </p:nvPr>
        </p:nvSpPr>
        <p:spPr/>
        <p:txBody>
          <a:bodyPr/>
          <a:lstStyle/>
          <a:p>
            <a:endParaRPr lang="zh-CN"/>
          </a:p>
        </p:txBody>
      </p:sp>
      <p:sp>
        <p:nvSpPr>
          <p:cNvPr id="63" name="灯片编号占位符 6"/>
          <p:cNvSpPr>
            <a:spLocks noGrp="1"/>
          </p:cNvSpPr>
          <p:nvPr>
            <p:ph type="sldNum" idx="12"/>
          </p:nvPr>
        </p:nvSpPr>
        <p:spPr/>
        <p:txBody>
          <a:bodyPr/>
          <a:lstStyle/>
          <a:p>
            <a:fld id="{747CCC7F-E1A2-469B-A337-764C3DF07313}" type="slidenum">
              <a:rPr 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endParaRPr lang="zh-CN"/>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C14ADBE2-30DF-480B-A5CC-C216012A8DE2}" type="datetime1">
              <a:rPr lang="en-US" altLang="zh-CN"/>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DD09DED9-3562-4003-9ED4-F9F7C2DA97F0}" type="slidenum">
              <a:rPr lang="zh-CN"/>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defTabSz="914400">
        <a:lnSpc>
          <a:spcPct val="130000"/>
        </a:lnSpc>
        <a:spcBef>
          <a:spcPct val="0"/>
        </a:spcBef>
        <a:buNone/>
        <a:defRPr sz="4400" kern="1200">
          <a:solidFill>
            <a:schemeClr val="tx1"/>
          </a:solidFill>
          <a:latin typeface="默认字体"/>
          <a:ea typeface="默认字体"/>
        </a:defRPr>
      </a:lvl1pPr>
    </p:titleStyle>
    <p:bodyStyle>
      <a:lvl1pPr marL="228600" lvl="0" indent="-228600" algn="l" defTabSz="914400">
        <a:lnSpc>
          <a:spcPct val="130000"/>
        </a:lnSpc>
        <a:spcBef>
          <a:spcPts val="1000"/>
        </a:spcBef>
        <a:buFont typeface="Arial" panose="020B0604020202020204" pitchFamily="34" charset="0"/>
        <a:buChar char="•"/>
        <a:defRPr sz="2800" kern="1200">
          <a:solidFill>
            <a:schemeClr val="tx1"/>
          </a:solidFill>
          <a:latin typeface="默认字体"/>
          <a:ea typeface="默认字体"/>
        </a:defRPr>
      </a:lvl1pPr>
      <a:lvl2pPr marL="685800" lvl="1" indent="-228600" algn="l" defTabSz="914400">
        <a:lnSpc>
          <a:spcPct val="130000"/>
        </a:lnSpc>
        <a:spcBef>
          <a:spcPts val="500"/>
        </a:spcBef>
        <a:buFont typeface="Arial" panose="020B0604020202020204" pitchFamily="34" charset="0"/>
        <a:buChar char="•"/>
        <a:defRPr sz="2400" kern="1200">
          <a:solidFill>
            <a:schemeClr val="tx1"/>
          </a:solidFill>
          <a:latin typeface="默认字体"/>
          <a:ea typeface="默认字体"/>
        </a:defRPr>
      </a:lvl2pPr>
      <a:lvl3pPr marL="1143000" lvl="2" indent="-228600" algn="l" defTabSz="914400">
        <a:lnSpc>
          <a:spcPct val="130000"/>
        </a:lnSpc>
        <a:spcBef>
          <a:spcPts val="500"/>
        </a:spcBef>
        <a:buFont typeface="Arial" panose="020B0604020202020204" pitchFamily="34" charset="0"/>
        <a:buChar char="•"/>
        <a:defRPr sz="2000" kern="1200">
          <a:solidFill>
            <a:schemeClr val="tx1"/>
          </a:solidFill>
          <a:latin typeface="默认字体"/>
          <a:ea typeface="默认字体"/>
        </a:defRPr>
      </a:lvl3pPr>
      <a:lvl4pPr marL="1600200" lvl="3" indent="-228600" algn="l" defTabSz="914400">
        <a:lnSpc>
          <a:spcPct val="130000"/>
        </a:lnSpc>
        <a:spcBef>
          <a:spcPts val="500"/>
        </a:spcBef>
        <a:buFont typeface="Arial" panose="020B0604020202020204" pitchFamily="34" charset="0"/>
        <a:buChar char="•"/>
        <a:defRPr sz="1800" kern="1200">
          <a:solidFill>
            <a:schemeClr val="tx1"/>
          </a:solidFill>
          <a:latin typeface="默认字体"/>
          <a:ea typeface="默认字体"/>
        </a:defRPr>
      </a:lvl4pPr>
      <a:lvl5pPr marL="2057400" lvl="4" indent="-228600" algn="l" defTabSz="914400">
        <a:lnSpc>
          <a:spcPct val="130000"/>
        </a:lnSpc>
        <a:spcBef>
          <a:spcPts val="500"/>
        </a:spcBef>
        <a:buFont typeface="Arial" panose="020B0604020202020204" pitchFamily="34" charset="0"/>
        <a:buChar char="•"/>
        <a:defRPr sz="1800" kern="1200">
          <a:solidFill>
            <a:schemeClr val="tx1"/>
          </a:solidFill>
          <a:latin typeface="默认字体"/>
          <a:ea typeface="默认字体"/>
        </a:defRPr>
      </a:lvl5pPr>
      <a:lvl6pPr marL="2514600" lvl="5" indent="-228600" algn="l" defTabSz="914400">
        <a:lnSpc>
          <a:spcPct val="130000"/>
        </a:lnSpc>
        <a:spcBef>
          <a:spcPts val="500"/>
        </a:spcBef>
        <a:buFont typeface="Arial" panose="020B0604020202020204" pitchFamily="34" charset="0"/>
        <a:buChar char="•"/>
        <a:defRPr sz="1800" kern="1200">
          <a:solidFill>
            <a:schemeClr val="tx1"/>
          </a:solidFill>
          <a:latin typeface="默认字体"/>
          <a:ea typeface="默认字体"/>
        </a:defRPr>
      </a:lvl6pPr>
      <a:lvl7pPr marL="2971800" lvl="6" indent="-228600" algn="l" defTabSz="914400">
        <a:lnSpc>
          <a:spcPct val="130000"/>
        </a:lnSpc>
        <a:spcBef>
          <a:spcPts val="500"/>
        </a:spcBef>
        <a:buFont typeface="Arial" panose="020B0604020202020204" pitchFamily="34" charset="0"/>
        <a:buChar char="•"/>
        <a:defRPr sz="1800" kern="1200">
          <a:solidFill>
            <a:schemeClr val="tx1"/>
          </a:solidFill>
          <a:latin typeface="默认字体"/>
          <a:ea typeface="默认字体"/>
        </a:defRPr>
      </a:lvl7pPr>
      <a:lvl8pPr marL="3429000" lvl="7" indent="-228600" algn="l" defTabSz="914400">
        <a:lnSpc>
          <a:spcPct val="130000"/>
        </a:lnSpc>
        <a:spcBef>
          <a:spcPts val="500"/>
        </a:spcBef>
        <a:buFont typeface="Arial" panose="020B0604020202020204" pitchFamily="34" charset="0"/>
        <a:buChar char="•"/>
        <a:defRPr sz="1800" kern="1200">
          <a:solidFill>
            <a:schemeClr val="tx1"/>
          </a:solidFill>
          <a:latin typeface="默认字体"/>
          <a:ea typeface="默认字体"/>
        </a:defRPr>
      </a:lvl8pPr>
      <a:lvl9pPr marL="3886200" lvl="8" indent="-228600" algn="l" defTabSz="914400">
        <a:lnSpc>
          <a:spcPct val="130000"/>
        </a:lnSpc>
        <a:spcBef>
          <a:spcPts val="500"/>
        </a:spcBef>
        <a:buFont typeface="Arial" panose="020B0604020202020204" pitchFamily="34" charset="0"/>
        <a:buChar char="•"/>
        <a:defRPr sz="1800" kern="1200">
          <a:solidFill>
            <a:schemeClr val="tx1"/>
          </a:solidFill>
          <a:latin typeface="默认字体"/>
          <a:ea typeface="默认字体"/>
        </a:defRPr>
      </a:lvl9pPr>
    </p:bodyStyle>
    <p:otherStyle>
      <a:lvl1pPr marL="0" lvl="0" algn="l" defTabSz="914400">
        <a:lnSpc>
          <a:spcPct val="130000"/>
        </a:lnSpc>
        <a:defRPr sz="1800" kern="1200">
          <a:solidFill>
            <a:schemeClr val="tx1"/>
          </a:solidFill>
          <a:latin typeface="默认字体"/>
          <a:ea typeface="默认字体"/>
        </a:defRPr>
      </a:lvl1pPr>
      <a:lvl2pPr marL="457200" lvl="1" algn="l" defTabSz="914400">
        <a:lnSpc>
          <a:spcPct val="130000"/>
        </a:lnSpc>
        <a:defRPr sz="1800" kern="1200">
          <a:solidFill>
            <a:schemeClr val="tx1"/>
          </a:solidFill>
          <a:latin typeface="默认字体"/>
          <a:ea typeface="默认字体"/>
        </a:defRPr>
      </a:lvl2pPr>
      <a:lvl3pPr marL="914400" lvl="2" algn="l" defTabSz="914400">
        <a:lnSpc>
          <a:spcPct val="130000"/>
        </a:lnSpc>
        <a:defRPr sz="1800" kern="1200">
          <a:solidFill>
            <a:schemeClr val="tx1"/>
          </a:solidFill>
          <a:latin typeface="默认字体"/>
          <a:ea typeface="默认字体"/>
        </a:defRPr>
      </a:lvl3pPr>
      <a:lvl4pPr marL="1371600" lvl="3" algn="l" defTabSz="914400">
        <a:lnSpc>
          <a:spcPct val="130000"/>
        </a:lnSpc>
        <a:defRPr sz="1800" kern="1200">
          <a:solidFill>
            <a:schemeClr val="tx1"/>
          </a:solidFill>
          <a:latin typeface="默认字体"/>
          <a:ea typeface="默认字体"/>
        </a:defRPr>
      </a:lvl4pPr>
      <a:lvl5pPr marL="1828800" lvl="4" algn="l" defTabSz="914400">
        <a:lnSpc>
          <a:spcPct val="130000"/>
        </a:lnSpc>
        <a:defRPr sz="1800" kern="1200">
          <a:solidFill>
            <a:schemeClr val="tx1"/>
          </a:solidFill>
          <a:latin typeface="默认字体"/>
          <a:ea typeface="默认字体"/>
        </a:defRPr>
      </a:lvl5pPr>
      <a:lvl6pPr marL="2286000" lvl="5" algn="l" defTabSz="914400">
        <a:lnSpc>
          <a:spcPct val="130000"/>
        </a:lnSpc>
        <a:defRPr sz="1800" kern="1200">
          <a:solidFill>
            <a:schemeClr val="tx1"/>
          </a:solidFill>
          <a:latin typeface="默认字体"/>
          <a:ea typeface="默认字体"/>
        </a:defRPr>
      </a:lvl6pPr>
      <a:lvl7pPr marL="2743200" lvl="6" algn="l" defTabSz="914400">
        <a:lnSpc>
          <a:spcPct val="130000"/>
        </a:lnSpc>
        <a:defRPr sz="1800" kern="1200">
          <a:solidFill>
            <a:schemeClr val="tx1"/>
          </a:solidFill>
          <a:latin typeface="默认字体"/>
          <a:ea typeface="默认字体"/>
        </a:defRPr>
      </a:lvl7pPr>
      <a:lvl8pPr marL="3200400" lvl="7" algn="l" defTabSz="914400">
        <a:lnSpc>
          <a:spcPct val="130000"/>
        </a:lnSpc>
        <a:defRPr sz="1800" kern="1200">
          <a:solidFill>
            <a:schemeClr val="tx1"/>
          </a:solidFill>
          <a:latin typeface="默认字体"/>
          <a:ea typeface="默认字体"/>
        </a:defRPr>
      </a:lvl8pPr>
      <a:lvl9pPr marL="3657600" lvl="8" algn="l" defTabSz="914400">
        <a:lnSpc>
          <a:spcPct val="130000"/>
        </a:lnSpc>
        <a:defRPr sz="1800" kern="1200">
          <a:solidFill>
            <a:schemeClr val="tx1"/>
          </a:solidFill>
          <a:latin typeface="默认字体"/>
          <a:ea typeface="默认字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138" name="Text Placeholder 2"/>
          <p:cNvSpPr>
            <a:spLocks noGrp="1"/>
          </p:cNvSpPr>
          <p:nvPr>
            <p:ph type="body" idx="1"/>
          </p:nvPr>
        </p:nvSpPr>
        <p:spPr>
          <a:xfrm>
            <a:off x="838200" y="1452282"/>
            <a:ext cx="10515600" cy="4724681"/>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13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zh-CN" altLang="en-US"/>
            </a:fld>
            <a:endParaRPr lang="en-US" dirty="0"/>
          </a:p>
        </p:txBody>
      </p:sp>
      <p:sp>
        <p:nvSpPr>
          <p:cNvPr id="140"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41"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a:fld>
            <a:endParaRPr lang="en-US" dirty="0"/>
          </a:p>
        </p:txBody>
      </p:sp>
      <p:sp>
        <p:nvSpPr>
          <p:cNvPr id="142" name="矩形 6"/>
          <p:cNvSpPr/>
          <p:nvPr userDrawn="1"/>
        </p:nvSpPr>
        <p:spPr>
          <a:xfrm>
            <a:off x="0" y="6637866"/>
            <a:ext cx="4080000" cy="220134"/>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t>Haodong</a:t>
            </a:r>
            <a:r>
              <a:rPr kumimoji="1" lang="en-US" altLang="zh-CN" sz="1200" dirty="0"/>
              <a:t> Wang</a:t>
            </a:r>
            <a:endParaRPr kumimoji="1" lang="zh-CN" altLang="en-US" sz="1200" dirty="0"/>
          </a:p>
        </p:txBody>
      </p:sp>
      <p:sp>
        <p:nvSpPr>
          <p:cNvPr id="143" name="矩形 7"/>
          <p:cNvSpPr/>
          <p:nvPr userDrawn="1"/>
        </p:nvSpPr>
        <p:spPr>
          <a:xfrm>
            <a:off x="4056000" y="6637863"/>
            <a:ext cx="4080000" cy="22013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990000"/>
                </a:solidFill>
              </a:rPr>
              <a:t>Mixture of Speculative Drafting for Efficient LLM Inference</a:t>
            </a:r>
            <a:endParaRPr kumimoji="1" lang="en-US" altLang="zh-CN" sz="1200" dirty="0">
              <a:solidFill>
                <a:srgbClr val="990000"/>
              </a:solidFill>
            </a:endParaRPr>
          </a:p>
        </p:txBody>
      </p:sp>
      <p:sp>
        <p:nvSpPr>
          <p:cNvPr id="144" name="矩形 8"/>
          <p:cNvSpPr/>
          <p:nvPr userDrawn="1"/>
        </p:nvSpPr>
        <p:spPr>
          <a:xfrm>
            <a:off x="8112000" y="6637866"/>
            <a:ext cx="4080000" cy="220134"/>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45" name="日期占位符 3"/>
          <p:cNvSpPr txBox="1"/>
          <p:nvPr userDrawn="1"/>
        </p:nvSpPr>
        <p:spPr>
          <a:xfrm>
            <a:off x="9753603" y="6637868"/>
            <a:ext cx="1356781" cy="22013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25F0945-07F1-ED4A-8297-30DB81EF9BD1}" type="datetime1">
              <a:rPr lang="zh-CN" altLang="en-US"/>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
        <p:nvSpPr>
          <p:cNvPr id="146" name="日期占位符 3"/>
          <p:cNvSpPr txBox="1"/>
          <p:nvPr userDrawn="1"/>
        </p:nvSpPr>
        <p:spPr>
          <a:xfrm>
            <a:off x="11353801" y="6637868"/>
            <a:ext cx="728507" cy="220133"/>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42B4B9-4F4F-DC40-8BF5-0036F3636617}" type="slidenum">
              <a:rPr/>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Tree>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138" name="Text Placeholder 2"/>
          <p:cNvSpPr>
            <a:spLocks noGrp="1"/>
          </p:cNvSpPr>
          <p:nvPr>
            <p:ph type="body" idx="1"/>
          </p:nvPr>
        </p:nvSpPr>
        <p:spPr>
          <a:xfrm>
            <a:off x="838200" y="1452282"/>
            <a:ext cx="10515600" cy="4724681"/>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13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zh-CN" altLang="en-US"/>
            </a:fld>
            <a:endParaRPr lang="en-US" dirty="0"/>
          </a:p>
        </p:txBody>
      </p:sp>
      <p:sp>
        <p:nvSpPr>
          <p:cNvPr id="140"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41"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a:fld>
            <a:endParaRPr lang="en-US" dirty="0"/>
          </a:p>
        </p:txBody>
      </p:sp>
      <p:sp>
        <p:nvSpPr>
          <p:cNvPr id="142" name="矩形 6"/>
          <p:cNvSpPr/>
          <p:nvPr userDrawn="1"/>
        </p:nvSpPr>
        <p:spPr>
          <a:xfrm>
            <a:off x="0" y="6637866"/>
            <a:ext cx="4080000" cy="220134"/>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t>Haodong</a:t>
            </a:r>
            <a:r>
              <a:rPr kumimoji="1" lang="en-US" altLang="zh-CN" sz="1200" dirty="0"/>
              <a:t> Wang</a:t>
            </a:r>
            <a:endParaRPr kumimoji="1" lang="zh-CN" altLang="en-US" sz="1200" dirty="0"/>
          </a:p>
        </p:txBody>
      </p:sp>
      <p:sp>
        <p:nvSpPr>
          <p:cNvPr id="143" name="矩形 7"/>
          <p:cNvSpPr/>
          <p:nvPr userDrawn="1"/>
        </p:nvSpPr>
        <p:spPr>
          <a:xfrm>
            <a:off x="4056000" y="6637863"/>
            <a:ext cx="4080000" cy="22013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990000"/>
                </a:solidFill>
              </a:rPr>
              <a:t>Mixture of Speculative Drafting for Efficient LLM Inference</a:t>
            </a:r>
            <a:endParaRPr kumimoji="1" lang="en-US" altLang="zh-CN" sz="1200" dirty="0">
              <a:solidFill>
                <a:srgbClr val="990000"/>
              </a:solidFill>
            </a:endParaRPr>
          </a:p>
        </p:txBody>
      </p:sp>
      <p:sp>
        <p:nvSpPr>
          <p:cNvPr id="144" name="矩形 8"/>
          <p:cNvSpPr/>
          <p:nvPr userDrawn="1"/>
        </p:nvSpPr>
        <p:spPr>
          <a:xfrm>
            <a:off x="8112000" y="6637866"/>
            <a:ext cx="4080000" cy="220134"/>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45" name="日期占位符 3"/>
          <p:cNvSpPr txBox="1"/>
          <p:nvPr userDrawn="1"/>
        </p:nvSpPr>
        <p:spPr>
          <a:xfrm>
            <a:off x="9753603" y="6637868"/>
            <a:ext cx="1356781" cy="22013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25F0945-07F1-ED4A-8297-30DB81EF9BD1}" type="datetime1">
              <a:rPr lang="zh-CN" altLang="en-US"/>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
        <p:nvSpPr>
          <p:cNvPr id="146" name="日期占位符 3"/>
          <p:cNvSpPr txBox="1"/>
          <p:nvPr userDrawn="1"/>
        </p:nvSpPr>
        <p:spPr>
          <a:xfrm>
            <a:off x="11353801" y="6637868"/>
            <a:ext cx="728507" cy="220133"/>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42B4B9-4F4F-DC40-8BF5-0036F3636617}" type="slidenum">
              <a:rPr/>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Tree>
  </p:cSld>
  <p:clrMap bg1="lt1" tx1="dk1" bg2="lt2" tx2="dk2" accent1="accent1" accent2="accent2" accent3="accent3" accent4="accent4" accent5="accent5" accent6="accent6" hlink="hlink" folHlink="folHlink"/>
  <p:sldLayoutIdLst>
    <p:sldLayoutId id="214748366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vmlDrawing" Target="../drawings/vmlDrawing1.vml"/><Relationship Id="rId6"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wmf"/><Relationship Id="rId3" Type="http://schemas.openxmlformats.org/officeDocument/2006/relationships/oleObject" Target="../embeddings/oleObject1.bin"/><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2.xml"/><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2.xml"/><Relationship Id="rId2" Type="http://schemas.openxmlformats.org/officeDocument/2006/relationships/image" Target="../media/image49.png"/><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1080654" y="2070217"/>
            <a:ext cx="10030691" cy="3182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CN" b="1" dirty="0">
                <a:latin typeface="+mn-lt"/>
                <a:ea typeface="+mn-ea"/>
                <a:cs typeface="+mn-ea"/>
                <a:sym typeface="+mn-lt"/>
              </a:rPr>
              <a:t>From FP32 to 2 bits: </a:t>
            </a:r>
            <a:endParaRPr lang="en-US" altLang="zh-CN" b="1" dirty="0">
              <a:latin typeface="+mn-lt"/>
              <a:ea typeface="+mn-ea"/>
              <a:cs typeface="+mn-ea"/>
              <a:sym typeface="+mn-lt"/>
            </a:endParaRPr>
          </a:p>
          <a:p>
            <a:pPr algn="ctr">
              <a:lnSpc>
                <a:spcPct val="150000"/>
              </a:lnSpc>
            </a:pPr>
            <a:r>
              <a:rPr lang="en-US" altLang="zh-CN" b="1" dirty="0">
                <a:latin typeface="+mn-lt"/>
                <a:ea typeface="+mn-ea"/>
                <a:cs typeface="+mn-ea"/>
                <a:sym typeface="+mn-lt"/>
              </a:rPr>
              <a:t>Dual-Drive of Hardware &amp; Models</a:t>
            </a:r>
            <a:br>
              <a:rPr lang="en-US" altLang="zh-CN" sz="4000" b="1" dirty="0">
                <a:latin typeface="+mn-lt"/>
                <a:ea typeface="+mn-ea"/>
                <a:cs typeface="+mn-ea"/>
                <a:sym typeface="+mn-lt"/>
              </a:rPr>
            </a:br>
            <a:endParaRPr lang="zh-CN" altLang="en-US" sz="4000" b="1" dirty="0">
              <a:latin typeface="+mn-lt"/>
              <a:ea typeface="+mn-ea"/>
              <a:cs typeface="+mn-ea"/>
              <a:sym typeface="+mn-lt"/>
            </a:endParaRPr>
          </a:p>
        </p:txBody>
      </p:sp>
      <p:sp>
        <p:nvSpPr>
          <p:cNvPr id="10" name="副标题 2"/>
          <p:cNvSpPr txBox="1"/>
          <p:nvPr/>
        </p:nvSpPr>
        <p:spPr>
          <a:xfrm>
            <a:off x="1524000" y="411911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altLang="zh-CN" dirty="0">
              <a:cs typeface="+mn-ea"/>
              <a:sym typeface="+mn-lt"/>
            </a:endParaRPr>
          </a:p>
          <a:p>
            <a:pPr algn="ctr"/>
            <a:r>
              <a:rPr lang="en-US" altLang="zh-CN" dirty="0">
                <a:cs typeface="+mn-ea"/>
                <a:sym typeface="+mn-lt"/>
              </a:rPr>
              <a:t>Edge AI System</a:t>
            </a:r>
            <a:endParaRPr lang="en-US" altLang="zh-CN" dirty="0">
              <a:cs typeface="+mn-ea"/>
              <a:sym typeface="+mn-lt"/>
            </a:endParaRPr>
          </a:p>
          <a:p>
            <a:pPr algn="ctr"/>
            <a:r>
              <a:rPr lang="en-US" altLang="zh-CN" dirty="0">
                <a:cs typeface="+mn-ea"/>
                <a:sym typeface="+mn-lt"/>
              </a:rPr>
              <a:t>2025/7/2</a:t>
            </a:r>
            <a:endParaRPr lang="zh-CN" altLang="en-US" dirty="0">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56214"/>
            <a:ext cx="11852476" cy="754117"/>
          </a:xfrm>
          <a:prstGeom prst="rect">
            <a:avLst/>
          </a:prstGeom>
          <a:noFill/>
        </p:spPr>
        <p:txBody>
          <a:bodyPr wrap="square">
            <a:spAutoFit/>
          </a:bodyPr>
          <a:lstStyle/>
          <a:p>
            <a:pPr>
              <a:buNone/>
            </a:pPr>
            <a:r>
              <a:rPr lang="en-US" altLang="zh-CN" sz="3600" b="1" dirty="0">
                <a:solidFill>
                  <a:srgbClr val="000000"/>
                </a:solidFill>
                <a:effectLst/>
                <a:latin typeface="+mj-lt"/>
              </a:rPr>
              <a:t>Scaling FP8 training to trillion-token LLMs</a:t>
            </a:r>
            <a:endParaRPr lang="en-US" altLang="zh-CN" sz="3600" b="1" dirty="0">
              <a:solidFill>
                <a:srgbClr val="000000"/>
              </a:solidFill>
              <a:effectLst/>
              <a:latin typeface="+mj-lt"/>
            </a:endParaRPr>
          </a:p>
        </p:txBody>
      </p:sp>
      <p:pic>
        <p:nvPicPr>
          <p:cNvPr id="5" name="图片 4"/>
          <p:cNvPicPr>
            <a:picLocks noChangeAspect="1"/>
          </p:cNvPicPr>
          <p:nvPr/>
        </p:nvPicPr>
        <p:blipFill>
          <a:blip r:embed="rId1"/>
          <a:stretch>
            <a:fillRect/>
          </a:stretch>
        </p:blipFill>
        <p:spPr>
          <a:xfrm>
            <a:off x="1096834" y="1722341"/>
            <a:ext cx="4240079" cy="3932331"/>
          </a:xfrm>
          <a:prstGeom prst="rect">
            <a:avLst/>
          </a:prstGeom>
        </p:spPr>
      </p:pic>
      <p:pic>
        <p:nvPicPr>
          <p:cNvPr id="7" name="图片 6"/>
          <p:cNvPicPr>
            <a:picLocks noChangeAspect="1"/>
          </p:cNvPicPr>
          <p:nvPr/>
        </p:nvPicPr>
        <p:blipFill>
          <a:blip r:embed="rId2"/>
          <a:srcRect l="59302" b="12226"/>
          <a:stretch>
            <a:fillRect/>
          </a:stretch>
        </p:blipFill>
        <p:spPr>
          <a:xfrm>
            <a:off x="6653068" y="2081941"/>
            <a:ext cx="4542573" cy="3473598"/>
          </a:xfrm>
          <a:prstGeom prst="rect">
            <a:avLst/>
          </a:prstGeom>
        </p:spPr>
      </p:pic>
      <p:sp>
        <p:nvSpPr>
          <p:cNvPr id="9" name="文本框 8"/>
          <p:cNvSpPr txBox="1"/>
          <p:nvPr/>
        </p:nvSpPr>
        <p:spPr>
          <a:xfrm>
            <a:off x="298957" y="1429254"/>
            <a:ext cx="8053008" cy="423321"/>
          </a:xfrm>
          <a:prstGeom prst="rect">
            <a:avLst/>
          </a:prstGeom>
          <a:noFill/>
        </p:spPr>
        <p:txBody>
          <a:bodyPr wrap="square">
            <a:spAutoFit/>
          </a:bodyPr>
          <a:lstStyle/>
          <a:p>
            <a:r>
              <a:rPr lang="en-US" altLang="zh-CN" b="1" dirty="0">
                <a:latin typeface="+mn-lt"/>
              </a:rPr>
              <a:t>Problem: </a:t>
            </a:r>
            <a:r>
              <a:rPr lang="zh-CN" altLang="en-US" dirty="0">
                <a:latin typeface="+mn-lt"/>
              </a:rPr>
              <a:t>After training 200B tokens, the loss of FP8 training is destabilizing</a:t>
            </a:r>
            <a:endParaRPr lang="zh-CN" altLang="en-US" dirty="0">
              <a:latin typeface="+mn-lt"/>
            </a:endParaRPr>
          </a:p>
        </p:txBody>
      </p:sp>
      <p:sp>
        <p:nvSpPr>
          <p:cNvPr id="11" name="文本框 10"/>
          <p:cNvSpPr txBox="1"/>
          <p:nvPr/>
        </p:nvSpPr>
        <p:spPr>
          <a:xfrm>
            <a:off x="2999268" y="5784905"/>
            <a:ext cx="6193464" cy="450829"/>
          </a:xfrm>
          <a:prstGeom prst="rect">
            <a:avLst/>
          </a:prstGeom>
          <a:noFill/>
        </p:spPr>
        <p:txBody>
          <a:bodyPr wrap="square">
            <a:spAutoFit/>
          </a:bodyPr>
          <a:lstStyle/>
          <a:p>
            <a:pPr algn="ctr"/>
            <a:r>
              <a:rPr lang="zh-CN" altLang="en-US" sz="2000" dirty="0">
                <a:solidFill>
                  <a:srgbClr val="FF0000"/>
                </a:solidFill>
                <a:latin typeface="+mn-lt"/>
              </a:rPr>
              <a:t>Why do these outliers appear during training?</a:t>
            </a:r>
            <a:endParaRPr lang="zh-CN" altLang="en-US" sz="2000" dirty="0">
              <a:solidFill>
                <a:srgbClr val="FF0000"/>
              </a:solidFill>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56214"/>
            <a:ext cx="11852476" cy="754117"/>
          </a:xfrm>
          <a:prstGeom prst="rect">
            <a:avLst/>
          </a:prstGeom>
          <a:noFill/>
        </p:spPr>
        <p:txBody>
          <a:bodyPr wrap="square">
            <a:spAutoFit/>
          </a:bodyPr>
          <a:lstStyle/>
          <a:p>
            <a:pPr>
              <a:buNone/>
            </a:pPr>
            <a:r>
              <a:rPr lang="en-US" altLang="zh-CN" sz="3600" b="1" dirty="0">
                <a:solidFill>
                  <a:srgbClr val="000000"/>
                </a:solidFill>
                <a:effectLst/>
                <a:latin typeface="+mj-lt"/>
              </a:rPr>
              <a:t>Scaling FP8 training to trillion-token LLMs</a:t>
            </a:r>
            <a:endParaRPr lang="en-US" altLang="zh-CN" sz="3600" b="1" dirty="0">
              <a:solidFill>
                <a:srgbClr val="000000"/>
              </a:solidFill>
              <a:effectLst/>
              <a:latin typeface="+mj-lt"/>
            </a:endParaRPr>
          </a:p>
        </p:txBody>
      </p:sp>
      <p:sp>
        <p:nvSpPr>
          <p:cNvPr id="9" name="文本框 8"/>
          <p:cNvSpPr txBox="1"/>
          <p:nvPr/>
        </p:nvSpPr>
        <p:spPr>
          <a:xfrm>
            <a:off x="298957" y="1429254"/>
            <a:ext cx="9291610" cy="414985"/>
          </a:xfrm>
          <a:prstGeom prst="rect">
            <a:avLst/>
          </a:prstGeom>
          <a:noFill/>
        </p:spPr>
        <p:txBody>
          <a:bodyPr wrap="square">
            <a:spAutoFit/>
          </a:bodyPr>
          <a:lstStyle/>
          <a:p>
            <a:r>
              <a:rPr lang="en-US" altLang="zh-CN" dirty="0" err="1">
                <a:latin typeface="+mn-lt"/>
              </a:rPr>
              <a:t>SwiGLU</a:t>
            </a:r>
            <a:r>
              <a:rPr lang="en-US" altLang="zh-CN" dirty="0">
                <a:latin typeface="+mn-lt"/>
              </a:rPr>
              <a:t> is the most common activation function in modern LLMs like </a:t>
            </a:r>
            <a:r>
              <a:rPr lang="en-US" altLang="zh-CN" dirty="0" err="1">
                <a:latin typeface="+mn-lt"/>
              </a:rPr>
              <a:t>LLaMA</a:t>
            </a:r>
            <a:r>
              <a:rPr lang="en-US" altLang="zh-CN" dirty="0">
                <a:latin typeface="+mn-lt"/>
              </a:rPr>
              <a:t>:</a:t>
            </a:r>
            <a:endParaRPr lang="zh-CN" altLang="en-US" dirty="0">
              <a:latin typeface="+mn-lt"/>
            </a:endParaRPr>
          </a:p>
        </p:txBody>
      </p:sp>
      <p:pic>
        <p:nvPicPr>
          <p:cNvPr id="4" name="图片 3"/>
          <p:cNvPicPr>
            <a:picLocks noChangeAspect="1"/>
          </p:cNvPicPr>
          <p:nvPr/>
        </p:nvPicPr>
        <p:blipFill>
          <a:blip r:embed="rId1"/>
          <a:stretch>
            <a:fillRect/>
          </a:stretch>
        </p:blipFill>
        <p:spPr>
          <a:xfrm>
            <a:off x="2204868" y="1789835"/>
            <a:ext cx="7782263" cy="534951"/>
          </a:xfrm>
          <a:prstGeom prst="rect">
            <a:avLst/>
          </a:prstGeom>
        </p:spPr>
      </p:pic>
      <p:sp>
        <p:nvSpPr>
          <p:cNvPr id="6" name="文本框 5"/>
          <p:cNvSpPr txBox="1"/>
          <p:nvPr/>
        </p:nvSpPr>
        <p:spPr>
          <a:xfrm>
            <a:off x="3583289" y="6053878"/>
            <a:ext cx="4685898" cy="414985"/>
          </a:xfrm>
          <a:prstGeom prst="rect">
            <a:avLst/>
          </a:prstGeom>
          <a:noFill/>
        </p:spPr>
        <p:txBody>
          <a:bodyPr wrap="none" rtlCol="0">
            <a:spAutoFit/>
          </a:bodyPr>
          <a:lstStyle/>
          <a:p>
            <a:r>
              <a:rPr lang="en-US" altLang="zh-CN" dirty="0">
                <a:solidFill>
                  <a:srgbClr val="FF0000"/>
                </a:solidFill>
                <a:latin typeface="+mn-lt"/>
              </a:rPr>
              <a:t>Activation is amplified by a factor of squares</a:t>
            </a:r>
            <a:endParaRPr lang="zh-CN" altLang="en-US" dirty="0">
              <a:solidFill>
                <a:srgbClr val="FF0000"/>
              </a:solidFill>
              <a:latin typeface="+mn-lt"/>
            </a:endParaRPr>
          </a:p>
        </p:txBody>
      </p:sp>
      <p:pic>
        <p:nvPicPr>
          <p:cNvPr id="10" name="图片 9"/>
          <p:cNvPicPr>
            <a:picLocks noChangeAspect="1"/>
          </p:cNvPicPr>
          <p:nvPr/>
        </p:nvPicPr>
        <p:blipFill>
          <a:blip r:embed="rId2"/>
          <a:srcRect b="10991"/>
          <a:stretch>
            <a:fillRect/>
          </a:stretch>
        </p:blipFill>
        <p:spPr>
          <a:xfrm>
            <a:off x="298957" y="2414608"/>
            <a:ext cx="4622893" cy="2939133"/>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669855" y="5323086"/>
                <a:ext cx="4097394" cy="426142"/>
              </a:xfrm>
              <a:prstGeom prst="rect">
                <a:avLst/>
              </a:prstGeom>
              <a:noFill/>
            </p:spPr>
            <p:txBody>
              <a:bodyPr wrap="square">
                <a:spAutoFit/>
              </a:bodyPr>
              <a:lstStyle/>
              <a:p>
                <a:pPr algn="ctr"/>
                <a14:m>
                  <m:oMath xmlns:m="http://schemas.openxmlformats.org/officeDocument/2006/math">
                    <m:r>
                      <a:rPr lang="en-US" altLang="zh-CN" b="0" i="0"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sSup>
                          <m:sSupPr>
                            <m:ctrlPr>
                              <a:rPr lang="en-US" altLang="zh-CN"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x</m:t>
                            </m:r>
                          </m:e>
                          <m:sup>
                            <m:r>
                              <m:rPr>
                                <m:sty m:val="p"/>
                              </m:rPr>
                              <a:rPr lang="en-US" altLang="zh-CN" b="0" i="0" dirty="0" smtClean="0">
                                <a:latin typeface="Cambria Math" panose="02040503050406030204" pitchFamily="18" charset="0"/>
                              </a:rPr>
                              <m:t>T</m:t>
                            </m:r>
                          </m:sup>
                        </m:sSup>
                        <m:r>
                          <m:rPr>
                            <m:sty m:val="p"/>
                          </m:rPr>
                          <a:rPr lang="en-US" altLang="zh-CN" b="0" i="0" dirty="0" smtClean="0">
                            <a:latin typeface="Cambria Math" panose="02040503050406030204" pitchFamily="18" charset="0"/>
                          </a:rPr>
                          <m:t>w</m:t>
                        </m:r>
                      </m:e>
                      <m:sub>
                        <m:r>
                          <a:rPr lang="en-US" altLang="zh-CN" b="0" i="0" dirty="0" smtClean="0">
                            <a:latin typeface="Cambria Math" panose="02040503050406030204" pitchFamily="18" charset="0"/>
                          </a:rPr>
                          <m:t>2</m:t>
                        </m:r>
                      </m:sub>
                    </m:sSub>
                    <m:r>
                      <a:rPr lang="en-US" altLang="zh-CN" b="0" i="0" dirty="0">
                        <a:latin typeface="Cambria Math" panose="02040503050406030204" pitchFamily="18" charset="0"/>
                      </a:rPr>
                      <m:t>| &gt; </m:t>
                    </m:r>
                    <m:r>
                      <a:rPr lang="en-US" altLang="zh-CN" b="0" i="0" dirty="0">
                        <a:latin typeface="Cambria Math" panose="02040503050406030204" pitchFamily="18" charset="0"/>
                      </a:rPr>
                      <m:t>1</m:t>
                    </m:r>
                    <m:r>
                      <a:rPr lang="en-US" altLang="zh-CN" b="0" i="0" dirty="0">
                        <a:latin typeface="Cambria Math" panose="02040503050406030204" pitchFamily="18" charset="0"/>
                      </a:rPr>
                      <m:t> </m:t>
                    </m:r>
                  </m:oMath>
                </a14:m>
                <a:r>
                  <a:rPr lang="en-US" altLang="zh-CN" dirty="0"/>
                  <a:t> </a:t>
                </a:r>
                <a:r>
                  <a:rPr lang="en-US" altLang="zh-CN" dirty="0">
                    <a:latin typeface="+mn-lt"/>
                  </a:rPr>
                  <a:t>for </a:t>
                </a:r>
                <a:r>
                  <a:rPr lang="en-US" altLang="zh-CN" i="1" dirty="0">
                    <a:latin typeface="+mn-lt"/>
                  </a:rPr>
                  <a:t>∼ </a:t>
                </a:r>
                <a:r>
                  <a:rPr lang="en-US" altLang="zh-CN" dirty="0">
                    <a:latin typeface="+mn-lt"/>
                  </a:rPr>
                  <a:t>99% of the tokens</a:t>
                </a:r>
                <a:endParaRPr lang="zh-CN" altLang="en-US" dirty="0">
                  <a:latin typeface="+mn-lt"/>
                </a:endParaRPr>
              </a:p>
            </p:txBody>
          </p:sp>
        </mc:Choice>
        <mc:Fallback>
          <p:sp>
            <p:nvSpPr>
              <p:cNvPr id="13" name="文本框 12"/>
              <p:cNvSpPr txBox="1">
                <a:spLocks noRot="1" noChangeAspect="1" noMove="1" noResize="1" noEditPoints="1" noAdjustHandles="1" noChangeArrowheads="1" noChangeShapeType="1" noTextEdit="1"/>
              </p:cNvSpPr>
              <p:nvPr/>
            </p:nvSpPr>
            <p:spPr>
              <a:xfrm>
                <a:off x="669855" y="5323086"/>
                <a:ext cx="4097394" cy="426142"/>
              </a:xfrm>
              <a:prstGeom prst="rect">
                <a:avLst/>
              </a:prstGeom>
              <a:blipFill rotWithShape="1">
                <a:blip r:embed="rId3"/>
                <a:stretch>
                  <a:fillRect l="-14" t="-121" r="7" b="1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5221799" y="5286761"/>
                <a:ext cx="1679943" cy="49879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l-GR" altLang="zh-CN" i="1" dirty="0" smtClean="0">
                              <a:latin typeface="Cambria Math" panose="02040503050406030204" pitchFamily="18" charset="0"/>
                            </a:rPr>
                          </m:ctrlPr>
                        </m:sSupPr>
                        <m:e>
                          <m:r>
                            <a:rPr lang="el-GR" altLang="zh-CN" i="1" dirty="0" smtClean="0">
                              <a:latin typeface="Cambria Math" panose="02040503050406030204" pitchFamily="18" charset="0"/>
                            </a:rPr>
                            <m:t>𝜎</m:t>
                          </m:r>
                        </m:e>
                        <m:sup>
                          <m:r>
                            <a:rPr lang="el-GR" altLang="zh-CN" i="1" dirty="0" smtClean="0">
                              <a:latin typeface="Cambria Math" panose="02040503050406030204" pitchFamily="18" charset="0"/>
                            </a:rPr>
                            <m:t>′</m:t>
                          </m:r>
                        </m:sup>
                      </m:sSup>
                      <m:d>
                        <m:dPr>
                          <m:ctrlPr>
                            <a:rPr lang="el-GR" altLang="zh-CN" i="1" dirty="0" smtClean="0">
                              <a:latin typeface="Cambria Math" panose="02040503050406030204" pitchFamily="18" charset="0"/>
                            </a:rPr>
                          </m:ctrlPr>
                        </m:dPr>
                        <m:e>
                          <m:sSub>
                            <m:sSubPr>
                              <m:ctrlPr>
                                <a:rPr lang="en-US" altLang="zh-CN" i="1" dirty="0">
                                  <a:latin typeface="Cambria Math" panose="02040503050406030204" pitchFamily="18" charset="0"/>
                                </a:rPr>
                              </m:ctrlPr>
                            </m:sSub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r>
                                    <m:rPr>
                                      <m:sty m:val="p"/>
                                    </m:rPr>
                                    <a:rPr lang="en-US" altLang="zh-CN" dirty="0">
                                      <a:latin typeface="Cambria Math" panose="02040503050406030204" pitchFamily="18" charset="0"/>
                                    </a:rPr>
                                    <m:t>T</m:t>
                                  </m:r>
                                </m:sup>
                              </m:sSup>
                              <m:r>
                                <m:rPr>
                                  <m:sty m:val="p"/>
                                </m:rPr>
                                <a:rPr lang="en-US" altLang="zh-CN" dirty="0">
                                  <a:latin typeface="Cambria Math" panose="02040503050406030204" pitchFamily="18" charset="0"/>
                                </a:rPr>
                                <m:t>w</m:t>
                              </m:r>
                            </m:e>
                            <m:sub>
                              <m:r>
                                <a:rPr lang="en-US" altLang="zh-CN" dirty="0">
                                  <a:latin typeface="Cambria Math" panose="02040503050406030204" pitchFamily="18" charset="0"/>
                                </a:rPr>
                                <m:t>2</m:t>
                              </m:r>
                            </m:sub>
                          </m:sSub>
                        </m:e>
                      </m:d>
                      <m:r>
                        <a:rPr lang="en-US" altLang="zh-CN" b="0" i="1" dirty="0" smtClean="0">
                          <a:latin typeface="Cambria Math" panose="02040503050406030204" pitchFamily="18" charset="0"/>
                        </a:rPr>
                        <m:t> </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0</m:t>
                      </m:r>
                    </m:oMath>
                  </m:oMathPara>
                </a14:m>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5221799" y="5286761"/>
                <a:ext cx="1679943" cy="498791"/>
              </a:xfrm>
              <a:prstGeom prst="rect">
                <a:avLst/>
              </a:prstGeom>
              <a:blipFill rotWithShape="1">
                <a:blip r:embed="rId4"/>
                <a:stretch>
                  <a:fillRect l="-12" t="-77" r="33" b="13"/>
                </a:stretch>
              </a:blipFill>
            </p:spPr>
            <p:txBody>
              <a:bodyPr/>
              <a:lstStyle/>
              <a:p>
                <a:r>
                  <a:rPr lang="zh-CN" altLang="en-US">
                    <a:noFill/>
                  </a:rPr>
                  <a:t> </a:t>
                </a:r>
              </a:p>
            </p:txBody>
          </p:sp>
        </mc:Fallback>
      </mc:AlternateContent>
      <p:sp>
        <p:nvSpPr>
          <p:cNvPr id="16" name="箭头: 右 15"/>
          <p:cNvSpPr/>
          <p:nvPr/>
        </p:nvSpPr>
        <p:spPr>
          <a:xfrm>
            <a:off x="4725576" y="5398805"/>
            <a:ext cx="370898" cy="305358"/>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p:cNvSpPr/>
          <p:nvPr/>
        </p:nvSpPr>
        <p:spPr>
          <a:xfrm>
            <a:off x="7041178" y="5393842"/>
            <a:ext cx="370898" cy="305358"/>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9" name="文本框 18"/>
              <p:cNvSpPr txBox="1"/>
              <p:nvPr/>
            </p:nvSpPr>
            <p:spPr>
              <a:xfrm>
                <a:off x="7226627" y="5305550"/>
                <a:ext cx="2868395" cy="422616"/>
              </a:xfrm>
              <a:prstGeom prst="rect">
                <a:avLst/>
              </a:prstGeom>
              <a:noFill/>
            </p:spPr>
            <p:txBody>
              <a:bodyPr wrap="square">
                <a:spAutoFit/>
              </a:bodyPr>
              <a:lstStyle/>
              <a:p>
                <a:pPr algn="ct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𝑤</m:t>
                        </m:r>
                      </m:e>
                      <m:sub>
                        <m:r>
                          <a:rPr lang="en-US" altLang="zh-CN" b="0" i="1" dirty="0" smtClean="0">
                            <a:latin typeface="Cambria Math" panose="02040503050406030204" pitchFamily="18" charset="0"/>
                            <a:ea typeface="Cambria Math" panose="02040503050406030204" pitchFamily="18" charset="0"/>
                          </a:rPr>
                          <m:t>2</m:t>
                        </m:r>
                      </m:sub>
                    </m:sSub>
                  </m:oMath>
                </a14:m>
                <a:r>
                  <a:rPr lang="zh-CN" altLang="en-US" dirty="0">
                    <a:latin typeface="+mn-lt"/>
                  </a:rPr>
                  <a:t> </a:t>
                </a:r>
                <a:r>
                  <a:rPr lang="en-US" altLang="zh-CN" dirty="0">
                    <a:latin typeface="+mn-lt"/>
                  </a:rPr>
                  <a:t>or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1</m:t>
                        </m:r>
                      </m:sub>
                    </m:sSub>
                    <m:r>
                      <a:rPr lang="en-US" altLang="zh-CN" i="1" dirty="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𝑤</m:t>
                        </m:r>
                      </m:e>
                      <m:sub>
                        <m:r>
                          <a:rPr lang="en-US" altLang="zh-CN" i="1" dirty="0">
                            <a:latin typeface="Cambria Math" panose="02040503050406030204" pitchFamily="18" charset="0"/>
                            <a:ea typeface="Cambria Math" panose="02040503050406030204" pitchFamily="18" charset="0"/>
                          </a:rPr>
                          <m:t>2</m:t>
                        </m:r>
                      </m:sub>
                    </m:sSub>
                  </m:oMath>
                </a14:m>
                <a:r>
                  <a:rPr lang="en-US" altLang="zh-CN" dirty="0">
                    <a:latin typeface="+mn-lt"/>
                  </a:rPr>
                  <a:t> </a:t>
                </a:r>
                <a:endParaRPr lang="zh-CN" altLang="en-US" dirty="0">
                  <a:latin typeface="+mn-lt"/>
                </a:endParaRPr>
              </a:p>
            </p:txBody>
          </p:sp>
        </mc:Choice>
        <mc:Fallback>
          <p:sp>
            <p:nvSpPr>
              <p:cNvPr id="19" name="文本框 18"/>
              <p:cNvSpPr txBox="1">
                <a:spLocks noRot="1" noChangeAspect="1" noMove="1" noResize="1" noEditPoints="1" noAdjustHandles="1" noChangeArrowheads="1" noChangeShapeType="1" noTextEdit="1"/>
              </p:cNvSpPr>
              <p:nvPr/>
            </p:nvSpPr>
            <p:spPr>
              <a:xfrm>
                <a:off x="7226627" y="5305550"/>
                <a:ext cx="2868395" cy="422616"/>
              </a:xfrm>
              <a:prstGeom prst="rect">
                <a:avLst/>
              </a:prstGeom>
              <a:blipFill rotWithShape="1">
                <a:blip r:embed="rId5"/>
                <a:stretch>
                  <a:fillRect l="-11" t="-30" r="15" b="110"/>
                </a:stretch>
              </a:blipFill>
            </p:spPr>
            <p:txBody>
              <a:bodyPr/>
              <a:lstStyle/>
              <a:p>
                <a:r>
                  <a:rPr lang="zh-CN" altLang="en-US">
                    <a:noFill/>
                  </a:rPr>
                  <a:t> </a:t>
                </a:r>
              </a:p>
            </p:txBody>
          </p:sp>
        </mc:Fallback>
      </mc:AlternateContent>
      <p:pic>
        <p:nvPicPr>
          <p:cNvPr id="21" name="图片 20"/>
          <p:cNvPicPr>
            <a:picLocks noChangeAspect="1"/>
          </p:cNvPicPr>
          <p:nvPr/>
        </p:nvPicPr>
        <p:blipFill>
          <a:blip r:embed="rId6"/>
          <a:stretch>
            <a:fillRect/>
          </a:stretch>
        </p:blipFill>
        <p:spPr>
          <a:xfrm>
            <a:off x="6591063" y="2379713"/>
            <a:ext cx="4139522" cy="2852739"/>
          </a:xfrm>
          <a:prstGeom prst="rect">
            <a:avLst/>
          </a:prstGeom>
        </p:spPr>
      </p:pic>
      <p:sp>
        <p:nvSpPr>
          <p:cNvPr id="22" name="箭头: 右 21"/>
          <p:cNvSpPr/>
          <p:nvPr/>
        </p:nvSpPr>
        <p:spPr>
          <a:xfrm rot="8220491">
            <a:off x="7345914" y="5792504"/>
            <a:ext cx="370898" cy="305358"/>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56214"/>
            <a:ext cx="11852476" cy="754117"/>
          </a:xfrm>
          <a:prstGeom prst="rect">
            <a:avLst/>
          </a:prstGeom>
          <a:noFill/>
        </p:spPr>
        <p:txBody>
          <a:bodyPr wrap="square">
            <a:spAutoFit/>
          </a:bodyPr>
          <a:lstStyle/>
          <a:p>
            <a:pPr>
              <a:buNone/>
            </a:pPr>
            <a:r>
              <a:rPr lang="en-US" altLang="zh-CN" sz="3600" b="1" dirty="0">
                <a:solidFill>
                  <a:srgbClr val="000000"/>
                </a:solidFill>
                <a:effectLst/>
                <a:latin typeface="+mj-lt"/>
              </a:rPr>
              <a:t>Scaling FP8 training to trillion-token LLMs</a:t>
            </a:r>
            <a:endParaRPr lang="en-US" altLang="zh-CN" sz="3600" b="1" dirty="0">
              <a:solidFill>
                <a:srgbClr val="000000"/>
              </a:solidFill>
              <a:effectLst/>
              <a:latin typeface="+mj-lt"/>
            </a:endParaRPr>
          </a:p>
        </p:txBody>
      </p:sp>
      <p:pic>
        <p:nvPicPr>
          <p:cNvPr id="5" name="图片 4"/>
          <p:cNvPicPr>
            <a:picLocks noChangeAspect="1"/>
          </p:cNvPicPr>
          <p:nvPr/>
        </p:nvPicPr>
        <p:blipFill>
          <a:blip r:embed="rId1"/>
          <a:srcRect r="54411" b="14135"/>
          <a:stretch>
            <a:fillRect/>
          </a:stretch>
        </p:blipFill>
        <p:spPr>
          <a:xfrm>
            <a:off x="130082" y="1844238"/>
            <a:ext cx="4738136" cy="3019967"/>
          </a:xfrm>
          <a:prstGeom prst="rect">
            <a:avLst/>
          </a:prstGeom>
        </p:spPr>
      </p:pic>
      <p:sp>
        <p:nvSpPr>
          <p:cNvPr id="7" name="文本框 6"/>
          <p:cNvSpPr txBox="1"/>
          <p:nvPr/>
        </p:nvSpPr>
        <p:spPr>
          <a:xfrm>
            <a:off x="298957" y="1429254"/>
            <a:ext cx="9291610" cy="414985"/>
          </a:xfrm>
          <a:prstGeom prst="rect">
            <a:avLst/>
          </a:prstGeom>
          <a:noFill/>
        </p:spPr>
        <p:txBody>
          <a:bodyPr wrap="square">
            <a:spAutoFit/>
          </a:bodyPr>
          <a:lstStyle/>
          <a:p>
            <a:r>
              <a:rPr lang="en-US" altLang="zh-CN" b="1" dirty="0">
                <a:latin typeface="+mn-lt"/>
              </a:rPr>
              <a:t>Smooth-</a:t>
            </a:r>
            <a:r>
              <a:rPr lang="en-US" altLang="zh-CN" b="1" dirty="0" err="1">
                <a:latin typeface="+mn-lt"/>
              </a:rPr>
              <a:t>SwiGLU</a:t>
            </a:r>
            <a:r>
              <a:rPr lang="en-US" altLang="zh-CN" b="1" dirty="0">
                <a:latin typeface="+mn-lt"/>
              </a:rPr>
              <a:t>: </a:t>
            </a:r>
            <a:endParaRPr lang="zh-CN" altLang="en-US" b="1" dirty="0">
              <a:latin typeface="+mn-lt"/>
            </a:endParaRPr>
          </a:p>
        </p:txBody>
      </p:sp>
      <p:pic>
        <p:nvPicPr>
          <p:cNvPr id="8" name="图片 7"/>
          <p:cNvPicPr>
            <a:picLocks noChangeAspect="1"/>
          </p:cNvPicPr>
          <p:nvPr/>
        </p:nvPicPr>
        <p:blipFill>
          <a:blip r:embed="rId1"/>
          <a:srcRect l="51961" r="1556" b="11674"/>
          <a:stretch>
            <a:fillRect/>
          </a:stretch>
        </p:blipFill>
        <p:spPr>
          <a:xfrm>
            <a:off x="5855353" y="1844239"/>
            <a:ext cx="4738136" cy="3046738"/>
          </a:xfrm>
          <a:prstGeom prst="rect">
            <a:avLst/>
          </a:prstGeom>
        </p:spPr>
      </p:pic>
      <p:sp>
        <p:nvSpPr>
          <p:cNvPr id="12" name="文本框 11"/>
          <p:cNvSpPr txBox="1"/>
          <p:nvPr/>
        </p:nvSpPr>
        <p:spPr>
          <a:xfrm>
            <a:off x="714209" y="5221253"/>
            <a:ext cx="3569882" cy="414985"/>
          </a:xfrm>
          <a:prstGeom prst="rect">
            <a:avLst/>
          </a:prstGeom>
          <a:noFill/>
        </p:spPr>
        <p:txBody>
          <a:bodyPr wrap="square">
            <a:spAutoFit/>
          </a:bodyPr>
          <a:lstStyle/>
          <a:p>
            <a:pPr algn="ctr"/>
            <a:r>
              <a:rPr lang="en-US" altLang="zh-CN" sz="1800" dirty="0">
                <a:solidFill>
                  <a:srgbClr val="000000"/>
                </a:solidFill>
                <a:effectLst/>
                <a:latin typeface="+mn-lt"/>
              </a:rPr>
              <a:t>Traditional quantized FFN layer</a:t>
            </a:r>
            <a:endParaRPr lang="zh-CN" altLang="en-US" dirty="0">
              <a:latin typeface="+mn-lt"/>
            </a:endParaRPr>
          </a:p>
        </p:txBody>
      </p:sp>
      <p:sp>
        <p:nvSpPr>
          <p:cNvPr id="18" name="文本框 17"/>
          <p:cNvSpPr txBox="1"/>
          <p:nvPr/>
        </p:nvSpPr>
        <p:spPr>
          <a:xfrm>
            <a:off x="2976232" y="4078382"/>
            <a:ext cx="2950006" cy="414985"/>
          </a:xfrm>
          <a:prstGeom prst="rect">
            <a:avLst/>
          </a:prstGeom>
          <a:noFill/>
        </p:spPr>
        <p:txBody>
          <a:bodyPr wrap="square">
            <a:spAutoFit/>
          </a:bodyPr>
          <a:lstStyle/>
          <a:p>
            <a:pPr algn="ctr"/>
            <a:r>
              <a:rPr lang="zh-CN" altLang="en-US" dirty="0">
                <a:solidFill>
                  <a:srgbClr val="FF0000"/>
                </a:solidFill>
                <a:latin typeface="+mn-lt"/>
              </a:rPr>
              <a:t>Exceeds the range of FP8</a:t>
            </a:r>
            <a:endParaRPr lang="zh-CN" altLang="en-US" dirty="0">
              <a:solidFill>
                <a:srgbClr val="FF0000"/>
              </a:solidFill>
              <a:latin typeface="+mn-lt"/>
            </a:endParaRPr>
          </a:p>
        </p:txBody>
      </p:sp>
      <p:sp>
        <p:nvSpPr>
          <p:cNvPr id="25" name="箭头: 右 24"/>
          <p:cNvSpPr/>
          <p:nvPr/>
        </p:nvSpPr>
        <p:spPr>
          <a:xfrm rot="3942706">
            <a:off x="3029880" y="3738016"/>
            <a:ext cx="370898" cy="305358"/>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6096000" y="5221253"/>
            <a:ext cx="5118111" cy="414985"/>
          </a:xfrm>
          <a:prstGeom prst="rect">
            <a:avLst/>
          </a:prstGeom>
          <a:noFill/>
        </p:spPr>
        <p:txBody>
          <a:bodyPr wrap="square">
            <a:spAutoFit/>
          </a:bodyPr>
          <a:lstStyle/>
          <a:p>
            <a:pPr algn="ctr"/>
            <a:r>
              <a:rPr lang="en-US" altLang="zh-CN" sz="1800" dirty="0">
                <a:solidFill>
                  <a:srgbClr val="000000"/>
                </a:solidFill>
                <a:effectLst/>
                <a:latin typeface="+mn-lt"/>
              </a:rPr>
              <a:t>Current quantized FFN layer with smooth scales</a:t>
            </a:r>
            <a:endParaRPr lang="zh-CN" altLang="en-US" dirty="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22159" y="5053659"/>
            <a:ext cx="4323906" cy="1002582"/>
          </a:xfrm>
          <a:prstGeom prst="rect">
            <a:avLst/>
          </a:prstGeom>
          <a:noFill/>
        </p:spPr>
        <p:txBody>
          <a:bodyPr wrap="square" rtlCol="0">
            <a:spAutoFit/>
          </a:bodyPr>
          <a:lstStyle/>
          <a:p>
            <a:pPr algn="ctr"/>
            <a:r>
              <a:rPr lang="en-US" altLang="zh-CN" sz="2400" dirty="0">
                <a:latin typeface="+mn-lt"/>
              </a:rPr>
              <a:t>ICML 2025 </a:t>
            </a:r>
            <a:endParaRPr lang="en-US" altLang="zh-CN" sz="2400" dirty="0">
              <a:latin typeface="+mn-lt"/>
            </a:endParaRPr>
          </a:p>
          <a:p>
            <a:pPr algn="ctr"/>
            <a:r>
              <a:rPr lang="en-US" altLang="zh-CN" sz="2400" dirty="0">
                <a:latin typeface="+mn-lt"/>
              </a:rPr>
              <a:t>MSRA</a:t>
            </a:r>
            <a:endParaRPr lang="zh-CN" altLang="en-US" sz="2400" dirty="0">
              <a:latin typeface="+mn-lt"/>
            </a:endParaRPr>
          </a:p>
        </p:txBody>
      </p:sp>
      <p:pic>
        <p:nvPicPr>
          <p:cNvPr id="3" name="图片 2"/>
          <p:cNvPicPr>
            <a:picLocks noChangeAspect="1"/>
          </p:cNvPicPr>
          <p:nvPr/>
        </p:nvPicPr>
        <p:blipFill>
          <a:blip r:embed="rId1"/>
          <a:stretch>
            <a:fillRect/>
          </a:stretch>
        </p:blipFill>
        <p:spPr>
          <a:xfrm>
            <a:off x="690562" y="2176462"/>
            <a:ext cx="10810875" cy="25050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94660"/>
            <a:ext cx="12192000" cy="1474314"/>
          </a:xfrm>
          <a:prstGeom prst="rect">
            <a:avLst/>
          </a:prstGeom>
          <a:noFill/>
        </p:spPr>
        <p:txBody>
          <a:bodyPr wrap="square">
            <a:spAutoFit/>
          </a:bodyPr>
          <a:lstStyle/>
          <a:p>
            <a:pPr>
              <a:buNone/>
            </a:pPr>
            <a:r>
              <a:rPr lang="en-US" altLang="zh-CN" sz="3600" b="1" dirty="0">
                <a:solidFill>
                  <a:srgbClr val="000000"/>
                </a:solidFill>
                <a:effectLst/>
                <a:latin typeface="+mj-lt"/>
              </a:rPr>
              <a:t>Optimizing Large Language Model Training Using FP4 Quantization</a:t>
            </a:r>
            <a:endParaRPr lang="en-US" altLang="zh-CN" sz="3600" b="1" dirty="0">
              <a:solidFill>
                <a:srgbClr val="000000"/>
              </a:solidFill>
              <a:effectLst/>
              <a:latin typeface="+mj-lt"/>
            </a:endParaRPr>
          </a:p>
        </p:txBody>
      </p:sp>
      <p:sp>
        <p:nvSpPr>
          <p:cNvPr id="4" name="文本框 3"/>
          <p:cNvSpPr txBox="1"/>
          <p:nvPr/>
        </p:nvSpPr>
        <p:spPr>
          <a:xfrm>
            <a:off x="247208" y="1379654"/>
            <a:ext cx="11697584" cy="783420"/>
          </a:xfrm>
          <a:prstGeom prst="rect">
            <a:avLst/>
          </a:prstGeom>
          <a:noFill/>
        </p:spPr>
        <p:txBody>
          <a:bodyPr wrap="square">
            <a:spAutoFit/>
          </a:bodyPr>
          <a:lstStyle/>
          <a:p>
            <a:r>
              <a:rPr lang="en-US" altLang="zh-CN" b="1" dirty="0">
                <a:latin typeface="+mn-lt"/>
              </a:rPr>
              <a:t>Problem: </a:t>
            </a:r>
            <a:r>
              <a:rPr lang="en-US" altLang="zh-CN" dirty="0">
                <a:latin typeface="+mn-lt"/>
              </a:rPr>
              <a:t>quantization function f(x) is not derivable, but the traditional straight through estimator (STE) in back propagation would assume that f(x) = x</a:t>
            </a:r>
            <a:endParaRPr lang="zh-CN" altLang="en-US" dirty="0">
              <a:latin typeface="+mn-lt"/>
            </a:endParaRPr>
          </a:p>
        </p:txBody>
      </p:sp>
      <p:pic>
        <p:nvPicPr>
          <p:cNvPr id="6" name="图片 5"/>
          <p:cNvPicPr>
            <a:picLocks noChangeAspect="1"/>
          </p:cNvPicPr>
          <p:nvPr/>
        </p:nvPicPr>
        <p:blipFill>
          <a:blip r:embed="rId1"/>
          <a:stretch>
            <a:fillRect/>
          </a:stretch>
        </p:blipFill>
        <p:spPr>
          <a:xfrm>
            <a:off x="6978107" y="2346461"/>
            <a:ext cx="4966685" cy="2896338"/>
          </a:xfrm>
          <a:prstGeom prst="rect">
            <a:avLst/>
          </a:prstGeom>
        </p:spPr>
      </p:pic>
      <p:pic>
        <p:nvPicPr>
          <p:cNvPr id="10" name="图片 9"/>
          <p:cNvPicPr>
            <a:picLocks noChangeAspect="1"/>
          </p:cNvPicPr>
          <p:nvPr/>
        </p:nvPicPr>
        <p:blipFill>
          <a:blip r:embed="rId2"/>
          <a:stretch>
            <a:fillRect/>
          </a:stretch>
        </p:blipFill>
        <p:spPr>
          <a:xfrm>
            <a:off x="247208" y="2346461"/>
            <a:ext cx="6438014" cy="2896338"/>
          </a:xfrm>
          <a:prstGeom prst="rect">
            <a:avLst/>
          </a:prstGeom>
        </p:spPr>
      </p:pic>
      <p:sp>
        <p:nvSpPr>
          <p:cNvPr id="12" name="文本框 11"/>
          <p:cNvSpPr txBox="1"/>
          <p:nvPr/>
        </p:nvSpPr>
        <p:spPr>
          <a:xfrm>
            <a:off x="1732664" y="5766428"/>
            <a:ext cx="8726672" cy="414985"/>
          </a:xfrm>
          <a:prstGeom prst="rect">
            <a:avLst/>
          </a:prstGeom>
          <a:noFill/>
        </p:spPr>
        <p:txBody>
          <a:bodyPr wrap="square">
            <a:spAutoFit/>
          </a:bodyPr>
          <a:lstStyle/>
          <a:p>
            <a:pPr algn="ctr"/>
            <a:r>
              <a:rPr lang="zh-CN" altLang="en-US" dirty="0">
                <a:solidFill>
                  <a:srgbClr val="FF0000"/>
                </a:solidFill>
                <a:latin typeface="+mn-lt"/>
              </a:rPr>
              <a:t>STE cannot express the true nonlinearity introduced by quantized approximations</a:t>
            </a:r>
            <a:endParaRPr lang="zh-CN" altLang="en-US" dirty="0">
              <a:solidFill>
                <a:srgbClr val="FF0000"/>
              </a:solidFill>
              <a:latin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94660"/>
            <a:ext cx="12192000" cy="1474314"/>
          </a:xfrm>
          <a:prstGeom prst="rect">
            <a:avLst/>
          </a:prstGeom>
          <a:noFill/>
        </p:spPr>
        <p:txBody>
          <a:bodyPr wrap="square">
            <a:spAutoFit/>
          </a:bodyPr>
          <a:lstStyle/>
          <a:p>
            <a:pPr>
              <a:buNone/>
            </a:pPr>
            <a:r>
              <a:rPr lang="en-US" altLang="zh-CN" sz="3600" b="1" dirty="0">
                <a:solidFill>
                  <a:srgbClr val="000000"/>
                </a:solidFill>
                <a:effectLst/>
                <a:latin typeface="+mj-lt"/>
              </a:rPr>
              <a:t>Optimizing Large Language Model Training Using FP4 Quantization</a:t>
            </a:r>
            <a:endParaRPr lang="en-US" altLang="zh-CN" sz="3600" b="1" dirty="0">
              <a:solidFill>
                <a:srgbClr val="000000"/>
              </a:solidFill>
              <a:effectLst/>
              <a:latin typeface="+mj-lt"/>
            </a:endParaRPr>
          </a:p>
        </p:txBody>
      </p:sp>
      <p:sp>
        <p:nvSpPr>
          <p:cNvPr id="3" name="文本框 2"/>
          <p:cNvSpPr txBox="1"/>
          <p:nvPr/>
        </p:nvSpPr>
        <p:spPr>
          <a:xfrm>
            <a:off x="220625" y="1498506"/>
            <a:ext cx="11804797" cy="783420"/>
          </a:xfrm>
          <a:prstGeom prst="rect">
            <a:avLst/>
          </a:prstGeom>
          <a:noFill/>
        </p:spPr>
        <p:txBody>
          <a:bodyPr wrap="square">
            <a:spAutoFit/>
          </a:bodyPr>
          <a:lstStyle/>
          <a:p>
            <a:r>
              <a:rPr lang="en-US" altLang="zh-CN" b="1" dirty="0">
                <a:latin typeface="+mn-lt"/>
              </a:rPr>
              <a:t>Differentiable gradient estimator:</a:t>
            </a:r>
            <a:r>
              <a:rPr lang="zh-CN" altLang="en-US" b="1" dirty="0">
                <a:latin typeface="+mn-lt"/>
              </a:rPr>
              <a:t> </a:t>
            </a:r>
            <a:r>
              <a:rPr lang="en-US" altLang="zh-CN" dirty="0">
                <a:latin typeface="+mn-lt"/>
              </a:rPr>
              <a:t>a gradient correction term derived from a differentiable approximation of the quantization function</a:t>
            </a:r>
            <a:endParaRPr lang="zh-CN" altLang="en-US" dirty="0">
              <a:latin typeface="+mn-lt"/>
            </a:endParaRPr>
          </a:p>
        </p:txBody>
      </p:sp>
      <p:pic>
        <p:nvPicPr>
          <p:cNvPr id="6" name="图片 5"/>
          <p:cNvPicPr>
            <a:picLocks noChangeAspect="1"/>
          </p:cNvPicPr>
          <p:nvPr/>
        </p:nvPicPr>
        <p:blipFill>
          <a:blip r:embed="rId1"/>
          <a:stretch>
            <a:fillRect/>
          </a:stretch>
        </p:blipFill>
        <p:spPr>
          <a:xfrm>
            <a:off x="464730" y="3084553"/>
            <a:ext cx="4503399" cy="3252455"/>
          </a:xfrm>
          <a:prstGeom prst="rect">
            <a:avLst/>
          </a:prstGeom>
        </p:spPr>
      </p:pic>
      <p:pic>
        <p:nvPicPr>
          <p:cNvPr id="10" name="图片 9"/>
          <p:cNvPicPr>
            <a:picLocks noChangeAspect="1"/>
          </p:cNvPicPr>
          <p:nvPr/>
        </p:nvPicPr>
        <p:blipFill>
          <a:blip r:embed="rId2"/>
          <a:stretch>
            <a:fillRect/>
          </a:stretch>
        </p:blipFill>
        <p:spPr>
          <a:xfrm>
            <a:off x="6008281" y="3064286"/>
            <a:ext cx="4719970" cy="3208752"/>
          </a:xfrm>
          <a:prstGeom prst="rect">
            <a:avLst/>
          </a:prstGeom>
        </p:spPr>
      </p:pic>
      <p:sp>
        <p:nvSpPr>
          <p:cNvPr id="11" name="矩形 10"/>
          <p:cNvSpPr/>
          <p:nvPr/>
        </p:nvSpPr>
        <p:spPr>
          <a:xfrm>
            <a:off x="6996223" y="4997309"/>
            <a:ext cx="659219" cy="49973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flipV="1">
            <a:off x="4742121" y="3264199"/>
            <a:ext cx="2913321" cy="173311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827181" y="4167966"/>
            <a:ext cx="2169042" cy="829343"/>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742121" y="5497040"/>
            <a:ext cx="2254102" cy="69111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3"/>
          <a:stretch>
            <a:fillRect/>
          </a:stretch>
        </p:blipFill>
        <p:spPr>
          <a:xfrm>
            <a:off x="3589728" y="2203425"/>
            <a:ext cx="4643947" cy="8481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831850" y="1709738"/>
            <a:ext cx="10785186" cy="2852737"/>
          </a:xfrm>
        </p:spPr>
        <p:txBody>
          <a:bodyPr>
            <a:normAutofit/>
          </a:bodyPr>
          <a:lstStyle/>
          <a:p>
            <a:pPr algn="ctr">
              <a:lnSpc>
                <a:spcPct val="150000"/>
              </a:lnSpc>
            </a:pPr>
            <a:r>
              <a:rPr lang="en-US" altLang="zh-CN" sz="4400" b="1" dirty="0">
                <a:latin typeface="+mn-lt"/>
                <a:ea typeface="+mn-ea"/>
                <a:cs typeface="+mn-ea"/>
                <a:sym typeface="+mn-lt"/>
              </a:rPr>
              <a:t>Trend 2: </a:t>
            </a:r>
            <a:r>
              <a:rPr lang="en-US" altLang="zh-CN" b="1" dirty="0">
                <a:latin typeface="+mn-lt"/>
                <a:ea typeface="+mn-ea"/>
                <a:cs typeface="+mn-ea"/>
                <a:sym typeface="+mn-lt"/>
              </a:rPr>
              <a:t>Lower Bit-Width</a:t>
            </a:r>
            <a:r>
              <a:rPr lang="en-US" altLang="zh-CN" sz="4400" b="1" dirty="0">
                <a:latin typeface="+mn-lt"/>
                <a:ea typeface="+mn-ea"/>
                <a:cs typeface="+mn-ea"/>
                <a:sym typeface="+mn-lt"/>
              </a:rPr>
              <a:t> Inference: KV Cache Quantization</a:t>
            </a:r>
            <a:endParaRPr lang="zh-CN" altLang="en-US" sz="4400" b="1" dirty="0">
              <a:latin typeface="+mn-lt"/>
              <a:ea typeface="+mn-ea"/>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5747" y="129148"/>
            <a:ext cx="11852476" cy="650875"/>
          </a:xfrm>
          <a:prstGeom prst="rect">
            <a:avLst/>
          </a:prstGeom>
          <a:noFill/>
        </p:spPr>
        <p:txBody>
          <a:bodyPr wrap="square">
            <a:spAutoFit/>
          </a:bodyPr>
          <a:lstStyle/>
          <a:p>
            <a:pPr>
              <a:buNone/>
            </a:pPr>
            <a:r>
              <a:rPr lang="en-US" altLang="zh-CN" sz="2800" b="1" dirty="0">
                <a:latin typeface="+mn-lt"/>
              </a:rPr>
              <a:t>KV Cache Quantization</a:t>
            </a:r>
            <a:endParaRPr lang="en-US" altLang="zh-CN" sz="2800" b="1" dirty="0">
              <a:latin typeface="+mn-lt"/>
            </a:endParaRPr>
          </a:p>
        </p:txBody>
      </p:sp>
      <p:pic>
        <p:nvPicPr>
          <p:cNvPr id="2" name="图片 1"/>
          <p:cNvPicPr>
            <a:picLocks noChangeAspect="1"/>
          </p:cNvPicPr>
          <p:nvPr/>
        </p:nvPicPr>
        <p:blipFill>
          <a:blip r:embed="rId1"/>
          <a:stretch>
            <a:fillRect/>
          </a:stretch>
        </p:blipFill>
        <p:spPr>
          <a:xfrm>
            <a:off x="1981200" y="1567180"/>
            <a:ext cx="8229600" cy="3724275"/>
          </a:xfrm>
          <a:prstGeom prst="rect">
            <a:avLst/>
          </a:prstGeom>
        </p:spPr>
      </p:pic>
      <p:sp>
        <p:nvSpPr>
          <p:cNvPr id="3" name="文本框 2"/>
          <p:cNvSpPr txBox="1"/>
          <p:nvPr/>
        </p:nvSpPr>
        <p:spPr>
          <a:xfrm>
            <a:off x="453390" y="5744845"/>
            <a:ext cx="11285855" cy="450850"/>
          </a:xfrm>
          <a:prstGeom prst="rect">
            <a:avLst/>
          </a:prstGeom>
          <a:noFill/>
        </p:spPr>
        <p:txBody>
          <a:bodyPr wrap="square" rtlCol="0">
            <a:spAutoFit/>
          </a:bodyPr>
          <a:p>
            <a:pPr algn="ctr"/>
            <a:r>
              <a:rPr lang="en-US" altLang="zh-CN" b="1">
                <a:latin typeface="+mn-lt"/>
                <a:cs typeface="+mn-lt"/>
              </a:rPr>
              <a:t>KV cache dominates memory usage in large-batch inference and limits throughput scalability.</a:t>
            </a:r>
            <a:endParaRPr lang="en-US" altLang="zh-CN" b="1">
              <a:latin typeface="+mn-lt"/>
              <a:cs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52800" y="5613722"/>
            <a:ext cx="5486400" cy="423321"/>
          </a:xfrm>
          <a:prstGeom prst="rect">
            <a:avLst/>
          </a:prstGeom>
          <a:noFill/>
        </p:spPr>
        <p:txBody>
          <a:bodyPr wrap="square" rtlCol="0">
            <a:spAutoFit/>
          </a:bodyPr>
          <a:lstStyle/>
          <a:p>
            <a:pPr algn="ctr"/>
            <a:r>
              <a:rPr lang="en-US" altLang="zh-CN" b="1" dirty="0">
                <a:latin typeface="+mn-lt"/>
              </a:rPr>
              <a:t>ICML 2024</a:t>
            </a:r>
            <a:endParaRPr lang="zh-CN" altLang="en-US" b="1" dirty="0">
              <a:latin typeface="+mn-lt"/>
            </a:endParaRPr>
          </a:p>
        </p:txBody>
      </p:sp>
      <p:pic>
        <p:nvPicPr>
          <p:cNvPr id="4" name="图片 3"/>
          <p:cNvPicPr>
            <a:picLocks noChangeAspect="1"/>
          </p:cNvPicPr>
          <p:nvPr/>
        </p:nvPicPr>
        <p:blipFill>
          <a:blip r:embed="rId1"/>
          <a:stretch>
            <a:fillRect/>
          </a:stretch>
        </p:blipFill>
        <p:spPr>
          <a:xfrm>
            <a:off x="0" y="1240772"/>
            <a:ext cx="12192000" cy="28372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5747" y="198598"/>
            <a:ext cx="11852476" cy="594202"/>
          </a:xfrm>
          <a:prstGeom prst="rect">
            <a:avLst/>
          </a:prstGeom>
          <a:noFill/>
        </p:spPr>
        <p:txBody>
          <a:bodyPr wrap="square">
            <a:spAutoFit/>
          </a:bodyPr>
          <a:lstStyle/>
          <a:p>
            <a:pPr>
              <a:buNone/>
            </a:pPr>
            <a:r>
              <a:rPr lang="en-US" altLang="zh-CN" sz="2800" b="1" dirty="0">
                <a:solidFill>
                  <a:srgbClr val="000000"/>
                </a:solidFill>
                <a:effectLst/>
                <a:latin typeface="+mn-lt"/>
              </a:rPr>
              <a:t>KIVI: A Tuning-Free Asymmetric 2bit Quantization for KV Cache</a:t>
            </a:r>
            <a:endParaRPr lang="zh-CN" altLang="en-US" sz="2800" b="1" dirty="0">
              <a:latin typeface="+mn-lt"/>
            </a:endParaRPr>
          </a:p>
        </p:txBody>
      </p:sp>
      <p:pic>
        <p:nvPicPr>
          <p:cNvPr id="5" name="图片 4"/>
          <p:cNvPicPr>
            <a:picLocks noChangeAspect="1"/>
          </p:cNvPicPr>
          <p:nvPr/>
        </p:nvPicPr>
        <p:blipFill>
          <a:blip r:embed="rId1"/>
          <a:srcRect b="38629"/>
          <a:stretch>
            <a:fillRect/>
          </a:stretch>
        </p:blipFill>
        <p:spPr>
          <a:xfrm>
            <a:off x="6563995" y="2599055"/>
            <a:ext cx="5151755" cy="1660525"/>
          </a:xfrm>
          <a:prstGeom prst="rect">
            <a:avLst/>
          </a:prstGeom>
        </p:spPr>
      </p:pic>
      <p:pic>
        <p:nvPicPr>
          <p:cNvPr id="6" name="图片 5"/>
          <p:cNvPicPr>
            <a:picLocks noChangeAspect="1"/>
          </p:cNvPicPr>
          <p:nvPr/>
        </p:nvPicPr>
        <p:blipFill>
          <a:blip r:embed="rId2"/>
          <a:stretch>
            <a:fillRect/>
          </a:stretch>
        </p:blipFill>
        <p:spPr>
          <a:xfrm>
            <a:off x="1021715" y="1877060"/>
            <a:ext cx="4469765" cy="3137535"/>
          </a:xfrm>
          <a:prstGeom prst="rect">
            <a:avLst/>
          </a:prstGeom>
        </p:spPr>
      </p:pic>
      <p:sp>
        <p:nvSpPr>
          <p:cNvPr id="7" name="文本框 6"/>
          <p:cNvSpPr txBox="1"/>
          <p:nvPr/>
        </p:nvSpPr>
        <p:spPr>
          <a:xfrm>
            <a:off x="115570" y="5282565"/>
            <a:ext cx="12576810" cy="810260"/>
          </a:xfrm>
          <a:prstGeom prst="rect">
            <a:avLst/>
          </a:prstGeom>
          <a:noFill/>
        </p:spPr>
        <p:txBody>
          <a:bodyPr wrap="square" rtlCol="0">
            <a:spAutoFit/>
          </a:bodyPr>
          <a:p>
            <a:pPr algn="ctr"/>
            <a:r>
              <a:rPr lang="en-US" altLang="zh-CN" b="1">
                <a:latin typeface="+mn-lt"/>
                <a:cs typeface="+mn-lt"/>
              </a:rPr>
              <a:t>When using the per-token quantization to both key and value caches, INT4 precision can</a:t>
            </a:r>
            <a:endParaRPr lang="en-US" altLang="zh-CN" b="1">
              <a:latin typeface="+mn-lt"/>
              <a:cs typeface="+mn-lt"/>
            </a:endParaRPr>
          </a:p>
          <a:p>
            <a:pPr algn="ctr"/>
            <a:r>
              <a:rPr lang="en-US" altLang="zh-CN" b="1">
                <a:latin typeface="+mn-lt"/>
                <a:cs typeface="+mn-lt"/>
              </a:rPr>
              <a:t>maintain accuracy. However, reducing it to INT2 results in a notable accuracy drop.</a:t>
            </a:r>
            <a:endParaRPr lang="en-US" altLang="zh-CN" b="1">
              <a:latin typeface="+mn-lt"/>
              <a:cs typeface="+mn-lt"/>
            </a:endParaRPr>
          </a:p>
        </p:txBody>
      </p:sp>
      <p:sp>
        <p:nvSpPr>
          <p:cNvPr id="8" name="文本框 7"/>
          <p:cNvSpPr txBox="1"/>
          <p:nvPr/>
        </p:nvSpPr>
        <p:spPr>
          <a:xfrm>
            <a:off x="115570" y="1372235"/>
            <a:ext cx="4064000" cy="450850"/>
          </a:xfrm>
          <a:prstGeom prst="rect">
            <a:avLst/>
          </a:prstGeom>
          <a:noFill/>
        </p:spPr>
        <p:txBody>
          <a:bodyPr wrap="square" rtlCol="0">
            <a:spAutoFit/>
          </a:bodyPr>
          <a:p>
            <a:r>
              <a:rPr lang="en-US" altLang="zh-CN" b="1">
                <a:latin typeface="+mn-lt"/>
                <a:cs typeface="+mn-lt"/>
              </a:rPr>
              <a:t>Challenge</a:t>
            </a:r>
            <a:endParaRPr lang="en-US" altLang="zh-CN" b="1">
              <a:latin typeface="+mn-lt"/>
              <a:cs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237804"/>
            <a:ext cx="10515600" cy="907863"/>
          </a:xfrm>
        </p:spPr>
        <p:txBody>
          <a:bodyPr>
            <a:normAutofit/>
          </a:bodyPr>
          <a:lstStyle/>
          <a:p>
            <a:r>
              <a:rPr lang="en-US" altLang="zh-CN" sz="3200" b="1" dirty="0"/>
              <a:t>NVIDIA GPU Architecture</a:t>
            </a:r>
            <a:endParaRPr lang="zh-CN" altLang="en-US" sz="3200" b="1" dirty="0"/>
          </a:p>
        </p:txBody>
      </p:sp>
      <p:pic>
        <p:nvPicPr>
          <p:cNvPr id="1026" name="Picture 2" descr="Dive Into Syst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6650" y="1144409"/>
            <a:ext cx="7458844" cy="508076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595413" y="2336828"/>
            <a:ext cx="2338086" cy="1018572"/>
          </a:xfrm>
          <a:prstGeom prst="rect">
            <a:avLst/>
          </a:prstGeom>
          <a:solidFill>
            <a:schemeClr val="bg1"/>
          </a:solid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17909" y="2513115"/>
            <a:ext cx="982884" cy="671332"/>
          </a:xfrm>
          <a:prstGeom prst="rect">
            <a:avLst/>
          </a:prstGeom>
          <a:solidFill>
            <a:srgbClr val="FFFFFF"/>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Tensor Core</a:t>
            </a:r>
            <a:endParaRPr lang="zh-CN" altLang="en-US" dirty="0">
              <a:solidFill>
                <a:schemeClr val="tx1"/>
              </a:solidFill>
            </a:endParaRPr>
          </a:p>
        </p:txBody>
      </p:sp>
      <p:sp>
        <p:nvSpPr>
          <p:cNvPr id="5" name="矩形 4"/>
          <p:cNvSpPr/>
          <p:nvPr/>
        </p:nvSpPr>
        <p:spPr>
          <a:xfrm>
            <a:off x="10837279" y="2513115"/>
            <a:ext cx="982884" cy="671332"/>
          </a:xfrm>
          <a:prstGeom prst="rect">
            <a:avLst/>
          </a:prstGeom>
          <a:solidFill>
            <a:srgbClr val="FFFFFF"/>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CUDA Core</a:t>
            </a:r>
            <a:endParaRPr lang="zh-CN" altLang="en-US" dirty="0">
              <a:solidFill>
                <a:schemeClr val="tx1"/>
              </a:solidFill>
            </a:endParaRPr>
          </a:p>
        </p:txBody>
      </p:sp>
      <p:cxnSp>
        <p:nvCxnSpPr>
          <p:cNvPr id="7" name="直接连接符 6"/>
          <p:cNvCxnSpPr/>
          <p:nvPr/>
        </p:nvCxnSpPr>
        <p:spPr>
          <a:xfrm flipV="1">
            <a:off x="8762035" y="2336828"/>
            <a:ext cx="833378" cy="33543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325873" y="6196875"/>
            <a:ext cx="6097772" cy="423321"/>
          </a:xfrm>
          <a:prstGeom prst="rect">
            <a:avLst/>
          </a:prstGeom>
          <a:noFill/>
        </p:spPr>
        <p:txBody>
          <a:bodyPr wrap="square">
            <a:spAutoFit/>
          </a:bodyPr>
          <a:lstStyle/>
          <a:p>
            <a:r>
              <a:rPr lang="en-US" altLang="zh-CN" dirty="0">
                <a:latin typeface="+mn-lt"/>
              </a:rPr>
              <a:t>SM: Streaming Multiprocessor; SP: Streaming Processor</a:t>
            </a:r>
            <a:endParaRPr lang="zh-CN" altLang="en-US"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5747" y="198598"/>
            <a:ext cx="11852476" cy="594202"/>
          </a:xfrm>
          <a:prstGeom prst="rect">
            <a:avLst/>
          </a:prstGeom>
          <a:noFill/>
        </p:spPr>
        <p:txBody>
          <a:bodyPr wrap="square">
            <a:spAutoFit/>
          </a:bodyPr>
          <a:lstStyle/>
          <a:p>
            <a:pPr>
              <a:buNone/>
            </a:pPr>
            <a:r>
              <a:rPr lang="en-US" altLang="zh-CN" sz="2800" b="1" dirty="0">
                <a:solidFill>
                  <a:srgbClr val="000000"/>
                </a:solidFill>
                <a:effectLst/>
                <a:latin typeface="+mn-lt"/>
              </a:rPr>
              <a:t>KIVI: A Tuning-Free Asymmetric 2bit Quantization for KV Cache</a:t>
            </a:r>
            <a:endParaRPr lang="zh-CN" altLang="en-US" sz="2800" b="1" dirty="0">
              <a:latin typeface="+mn-lt"/>
            </a:endParaRPr>
          </a:p>
        </p:txBody>
      </p:sp>
      <p:pic>
        <p:nvPicPr>
          <p:cNvPr id="5" name="图片 4"/>
          <p:cNvPicPr>
            <a:picLocks noChangeAspect="1"/>
          </p:cNvPicPr>
          <p:nvPr/>
        </p:nvPicPr>
        <p:blipFill>
          <a:blip r:embed="rId1"/>
          <a:stretch>
            <a:fillRect/>
          </a:stretch>
        </p:blipFill>
        <p:spPr>
          <a:xfrm>
            <a:off x="6563995" y="2092960"/>
            <a:ext cx="4550410" cy="2389505"/>
          </a:xfrm>
          <a:prstGeom prst="rect">
            <a:avLst/>
          </a:prstGeom>
        </p:spPr>
      </p:pic>
      <p:pic>
        <p:nvPicPr>
          <p:cNvPr id="6" name="图片 5"/>
          <p:cNvPicPr>
            <a:picLocks noChangeAspect="1"/>
          </p:cNvPicPr>
          <p:nvPr/>
        </p:nvPicPr>
        <p:blipFill>
          <a:blip r:embed="rId2"/>
          <a:stretch>
            <a:fillRect/>
          </a:stretch>
        </p:blipFill>
        <p:spPr>
          <a:xfrm>
            <a:off x="1021715" y="1877060"/>
            <a:ext cx="4469765" cy="3137535"/>
          </a:xfrm>
          <a:prstGeom prst="rect">
            <a:avLst/>
          </a:prstGeom>
        </p:spPr>
      </p:pic>
      <p:sp>
        <p:nvSpPr>
          <p:cNvPr id="7" name="文本框 6"/>
          <p:cNvSpPr txBox="1"/>
          <p:nvPr/>
        </p:nvSpPr>
        <p:spPr>
          <a:xfrm>
            <a:off x="1991360" y="5322570"/>
            <a:ext cx="8208645" cy="810260"/>
          </a:xfrm>
          <a:prstGeom prst="rect">
            <a:avLst/>
          </a:prstGeom>
          <a:noFill/>
        </p:spPr>
        <p:txBody>
          <a:bodyPr wrap="square" rtlCol="0">
            <a:spAutoFit/>
          </a:bodyPr>
          <a:p>
            <a:pPr algn="ctr"/>
            <a:r>
              <a:rPr lang="en-US" altLang="zh-CN" b="1">
                <a:latin typeface="+mn-lt"/>
                <a:cs typeface="+mn-lt"/>
              </a:rPr>
              <a:t>Key cache should be quantized per-channel and value cache should be quantized per token.</a:t>
            </a:r>
            <a:endParaRPr lang="en-US" altLang="zh-CN" b="1">
              <a:latin typeface="+mn-lt"/>
              <a:cs typeface="+mn-lt"/>
            </a:endParaRPr>
          </a:p>
        </p:txBody>
      </p:sp>
      <p:sp>
        <p:nvSpPr>
          <p:cNvPr id="8" name="文本框 7"/>
          <p:cNvSpPr txBox="1"/>
          <p:nvPr/>
        </p:nvSpPr>
        <p:spPr>
          <a:xfrm>
            <a:off x="115570" y="1372235"/>
            <a:ext cx="4064000" cy="450850"/>
          </a:xfrm>
          <a:prstGeom prst="rect">
            <a:avLst/>
          </a:prstGeom>
          <a:noFill/>
        </p:spPr>
        <p:txBody>
          <a:bodyPr wrap="square" rtlCol="0">
            <a:spAutoFit/>
          </a:bodyPr>
          <a:p>
            <a:r>
              <a:rPr lang="en-US" altLang="zh-CN" b="1">
                <a:latin typeface="+mn-lt"/>
                <a:cs typeface="+mn-lt"/>
              </a:rPr>
              <a:t>Quantization granularity</a:t>
            </a:r>
            <a:endParaRPr lang="en-US" altLang="zh-CN" b="1">
              <a:latin typeface="+mn-lt"/>
              <a:cs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5747" y="198598"/>
            <a:ext cx="11852476" cy="594202"/>
          </a:xfrm>
          <a:prstGeom prst="rect">
            <a:avLst/>
          </a:prstGeom>
          <a:noFill/>
        </p:spPr>
        <p:txBody>
          <a:bodyPr wrap="square">
            <a:spAutoFit/>
          </a:bodyPr>
          <a:lstStyle/>
          <a:p>
            <a:pPr>
              <a:buNone/>
            </a:pPr>
            <a:r>
              <a:rPr lang="en-US" altLang="zh-CN" sz="2800" b="1" dirty="0">
                <a:solidFill>
                  <a:srgbClr val="000000"/>
                </a:solidFill>
                <a:effectLst/>
                <a:latin typeface="+mn-lt"/>
              </a:rPr>
              <a:t>KIVI: A Tuning-Free Asymmetric 2bit Quantization for KV Cache</a:t>
            </a:r>
            <a:endParaRPr lang="zh-CN" altLang="en-US" sz="2800" b="1" dirty="0">
              <a:latin typeface="+mn-lt"/>
            </a:endParaRPr>
          </a:p>
        </p:txBody>
      </p:sp>
      <p:pic>
        <p:nvPicPr>
          <p:cNvPr id="4" name="图片 3"/>
          <p:cNvPicPr>
            <a:picLocks noChangeAspect="1"/>
          </p:cNvPicPr>
          <p:nvPr/>
        </p:nvPicPr>
        <p:blipFill>
          <a:blip r:embed="rId1"/>
          <a:stretch>
            <a:fillRect/>
          </a:stretch>
        </p:blipFill>
        <p:spPr>
          <a:xfrm>
            <a:off x="1733550" y="1798320"/>
            <a:ext cx="7031355" cy="4055745"/>
          </a:xfrm>
          <a:prstGeom prst="rect">
            <a:avLst/>
          </a:prstGeom>
        </p:spPr>
      </p:pic>
      <p:sp>
        <p:nvSpPr>
          <p:cNvPr id="2" name="文本框 1"/>
          <p:cNvSpPr txBox="1"/>
          <p:nvPr/>
        </p:nvSpPr>
        <p:spPr>
          <a:xfrm>
            <a:off x="1299210" y="5780405"/>
            <a:ext cx="9938385" cy="810260"/>
          </a:xfrm>
          <a:prstGeom prst="rect">
            <a:avLst/>
          </a:prstGeom>
          <a:noFill/>
        </p:spPr>
        <p:txBody>
          <a:bodyPr wrap="square" rtlCol="0">
            <a:spAutoFit/>
          </a:bodyPr>
          <a:p>
            <a:pPr algn="ctr"/>
            <a:r>
              <a:rPr lang="en-US" altLang="zh-CN" b="1">
                <a:latin typeface="+mn-lt"/>
                <a:cs typeface="+mn-lt"/>
              </a:rPr>
              <a:t>In key cache, some fixed channels exhibit very large magnitudes, whereas in value cache, there is no significant pattern for outliers.</a:t>
            </a:r>
            <a:endParaRPr lang="en-US" altLang="zh-CN" b="1">
              <a:latin typeface="+mn-lt"/>
              <a:cs typeface="+mn-lt"/>
            </a:endParaRPr>
          </a:p>
        </p:txBody>
      </p:sp>
      <p:sp>
        <p:nvSpPr>
          <p:cNvPr id="3" name="文本框 2"/>
          <p:cNvSpPr txBox="1"/>
          <p:nvPr/>
        </p:nvSpPr>
        <p:spPr>
          <a:xfrm>
            <a:off x="115570" y="1347470"/>
            <a:ext cx="7085330" cy="450850"/>
          </a:xfrm>
          <a:prstGeom prst="rect">
            <a:avLst/>
          </a:prstGeom>
          <a:noFill/>
        </p:spPr>
        <p:txBody>
          <a:bodyPr wrap="square" rtlCol="0">
            <a:spAutoFit/>
          </a:bodyPr>
          <a:p>
            <a:r>
              <a:rPr lang="en-US" altLang="zh-CN" b="1">
                <a:latin typeface="+mn-lt"/>
                <a:cs typeface="+mn-lt"/>
                <a:sym typeface="+mn-ea"/>
              </a:rPr>
              <a:t>Why key cache should be quantized per-channel?</a:t>
            </a:r>
            <a:endParaRPr lang="zh-CN" altLang="en-US" b="1">
              <a:latin typeface="+mn-lt"/>
              <a:ea typeface="宋体" panose="02010600030101010101" pitchFamily="2" charset="-122"/>
              <a:cs typeface="+mn-lt"/>
              <a:sym typeface="+mn-ea"/>
            </a:endParaRPr>
          </a:p>
        </p:txBody>
      </p:sp>
      <p:pic>
        <p:nvPicPr>
          <p:cNvPr id="6" name="图片 5"/>
          <p:cNvPicPr>
            <a:picLocks noChangeAspect="1"/>
          </p:cNvPicPr>
          <p:nvPr/>
        </p:nvPicPr>
        <p:blipFill>
          <a:blip r:embed="rId2"/>
          <a:stretch>
            <a:fillRect/>
          </a:stretch>
        </p:blipFill>
        <p:spPr>
          <a:xfrm>
            <a:off x="9602470" y="2190750"/>
            <a:ext cx="1946910" cy="31902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5747" y="198598"/>
            <a:ext cx="11852476" cy="594202"/>
          </a:xfrm>
          <a:prstGeom prst="rect">
            <a:avLst/>
          </a:prstGeom>
          <a:noFill/>
        </p:spPr>
        <p:txBody>
          <a:bodyPr wrap="square">
            <a:spAutoFit/>
          </a:bodyPr>
          <a:lstStyle/>
          <a:p>
            <a:pPr>
              <a:buNone/>
            </a:pPr>
            <a:r>
              <a:rPr lang="en-US" altLang="zh-CN" sz="2800" b="1" dirty="0">
                <a:solidFill>
                  <a:srgbClr val="000000"/>
                </a:solidFill>
                <a:effectLst/>
                <a:latin typeface="+mn-lt"/>
              </a:rPr>
              <a:t>KIVI: A Tuning-Free Asymmetric 2bit Quantization for KV Cache</a:t>
            </a:r>
            <a:endParaRPr lang="zh-CN" altLang="en-US" sz="2800" b="1" dirty="0">
              <a:latin typeface="+mn-lt"/>
            </a:endParaRPr>
          </a:p>
        </p:txBody>
      </p:sp>
      <p:sp>
        <p:nvSpPr>
          <p:cNvPr id="5" name="文本框 4"/>
          <p:cNvSpPr txBox="1"/>
          <p:nvPr/>
        </p:nvSpPr>
        <p:spPr>
          <a:xfrm>
            <a:off x="115570" y="1347470"/>
            <a:ext cx="7085330" cy="450850"/>
          </a:xfrm>
          <a:prstGeom prst="rect">
            <a:avLst/>
          </a:prstGeom>
          <a:noFill/>
        </p:spPr>
        <p:txBody>
          <a:bodyPr wrap="square" rtlCol="0">
            <a:spAutoFit/>
          </a:bodyPr>
          <a:p>
            <a:r>
              <a:rPr lang="en-US" altLang="zh-CN" b="1">
                <a:latin typeface="+mn-lt"/>
                <a:cs typeface="+mn-lt"/>
                <a:sym typeface="+mn-ea"/>
              </a:rPr>
              <a:t>Why value cache should be quantized per-token?</a:t>
            </a:r>
            <a:endParaRPr lang="zh-CN" altLang="en-US" b="1">
              <a:latin typeface="+mn-lt"/>
              <a:ea typeface="宋体" panose="02010600030101010101" pitchFamily="2" charset="-122"/>
              <a:cs typeface="+mn-lt"/>
              <a:sym typeface="+mn-ea"/>
            </a:endParaRPr>
          </a:p>
        </p:txBody>
      </p:sp>
      <p:sp>
        <p:nvSpPr>
          <p:cNvPr id="7" name="文本框 6"/>
          <p:cNvSpPr txBox="1"/>
          <p:nvPr/>
        </p:nvSpPr>
        <p:spPr>
          <a:xfrm>
            <a:off x="789305" y="2398395"/>
            <a:ext cx="4064000" cy="450850"/>
          </a:xfrm>
          <a:prstGeom prst="rect">
            <a:avLst/>
          </a:prstGeom>
          <a:noFill/>
        </p:spPr>
        <p:txBody>
          <a:bodyPr wrap="square" rtlCol="0">
            <a:spAutoFit/>
          </a:bodyPr>
          <a:p>
            <a:pPr algn="ctr"/>
            <a:r>
              <a:rPr lang="en-US" altLang="zh-CN" b="1">
                <a:latin typeface="+mn-lt"/>
                <a:cs typeface="+mn-lt"/>
              </a:rPr>
              <a:t> attention output calculation</a:t>
            </a:r>
            <a:endParaRPr lang="en-US" altLang="zh-CN" b="1">
              <a:latin typeface="+mn-lt"/>
              <a:cs typeface="+mn-lt"/>
            </a:endParaRPr>
          </a:p>
        </p:txBody>
      </p:sp>
      <mc:AlternateContent xmlns:mc="http://schemas.openxmlformats.org/markup-compatibility/2006">
        <mc:Choice xmlns:a14="http://schemas.microsoft.com/office/drawing/2010/main" Requires="a14">
          <p:sp>
            <p:nvSpPr>
              <p:cNvPr id="9" name="文本框 8"/>
              <p:cNvSpPr txBox="1"/>
              <p:nvPr/>
            </p:nvSpPr>
            <p:spPr>
              <a:xfrm>
                <a:off x="5997575" y="1972310"/>
                <a:ext cx="5771515" cy="1351915"/>
              </a:xfrm>
              <a:prstGeom prst="rect">
                <a:avLst/>
              </a:prstGeom>
              <a:noFill/>
            </p:spPr>
            <p:txBody>
              <a:bodyPr wrap="square" rtlCol="0">
                <a:noAutofit/>
              </a:bodyPr>
              <a:p>
                <a:r>
                  <a:rPr lang="en-US" altLang="zh-CN" b="1">
                    <a:latin typeface="+mn-lt"/>
                    <a:cs typeface="+mn-lt"/>
                  </a:rPr>
                  <a:t>The attention score </a:t>
                </a:r>
                <a14:m>
                  <m:oMath xmlns:m="http://schemas.openxmlformats.org/officeDocument/2006/math">
                    <m:sSup>
                      <m:sSupPr>
                        <m:ctrlPr>
                          <a:rPr lang="en-US" altLang="zh-CN" b="1" i="1">
                            <a:latin typeface="Cambria Math" panose="02040503050406030204" pitchFamily="18" charset="0"/>
                            <a:cs typeface="Cambria Math" panose="02040503050406030204" pitchFamily="18" charset="0"/>
                          </a:rPr>
                        </m:ctrlPr>
                      </m:sSupPr>
                      <m:e>
                        <m:r>
                          <a:rPr lang="en-US" altLang="zh-CN" b="1" i="1">
                            <a:latin typeface="Cambria Math" panose="02040503050406030204" pitchFamily="18" charset="0"/>
                            <a:cs typeface="Cambria Math" panose="02040503050406030204" pitchFamily="18" charset="0"/>
                          </a:rPr>
                          <m:t>𝑨</m:t>
                        </m:r>
                      </m:e>
                      <m:sup>
                        <m:r>
                          <a:rPr lang="en-US" altLang="zh-CN" b="1" i="1">
                            <a:latin typeface="Cambria Math" panose="02040503050406030204" pitchFamily="18" charset="0"/>
                            <a:cs typeface="Cambria Math" panose="02040503050406030204" pitchFamily="18" charset="0"/>
                          </a:rPr>
                          <m:t> </m:t>
                        </m:r>
                      </m:sup>
                    </m:sSup>
                  </m:oMath>
                </a14:m>
                <a:r>
                  <a:rPr lang="en-US" altLang="zh-CN" b="1">
                    <a:latin typeface="+mn-lt"/>
                    <a:cs typeface="+mn-lt"/>
                  </a:rPr>
                  <a:t> is highly sparse, the output is just the combination of value caches of a few important tokens.</a:t>
                </a:r>
                <a:endParaRPr lang="en-US" altLang="zh-CN" b="1">
                  <a:latin typeface="+mn-lt"/>
                  <a:cs typeface="+mn-lt"/>
                </a:endParaRPr>
              </a:p>
            </p:txBody>
          </p:sp>
        </mc:Choice>
        <mc:Fallback>
          <p:sp>
            <p:nvSpPr>
              <p:cNvPr id="9" name="文本框 8"/>
              <p:cNvSpPr txBox="1">
                <a:spLocks noRot="1" noChangeAspect="1" noMove="1" noResize="1" noEditPoints="1" noAdjustHandles="1" noChangeArrowheads="1" noChangeShapeType="1" noTextEdit="1"/>
              </p:cNvSpPr>
              <p:nvPr/>
            </p:nvSpPr>
            <p:spPr>
              <a:xfrm>
                <a:off x="5997575" y="1972310"/>
                <a:ext cx="5771515" cy="1351915"/>
              </a:xfrm>
              <a:prstGeom prst="rect">
                <a:avLst/>
              </a:prstGeom>
              <a:blipFill rotWithShape="1">
                <a:blip r:embed="rId1"/>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2"/>
          <a:stretch>
            <a:fillRect/>
          </a:stretch>
        </p:blipFill>
        <p:spPr>
          <a:xfrm>
            <a:off x="1301115" y="3449320"/>
            <a:ext cx="3667125" cy="1600200"/>
          </a:xfrm>
          <a:prstGeom prst="rect">
            <a:avLst/>
          </a:prstGeom>
        </p:spPr>
      </p:pic>
      <p:pic>
        <p:nvPicPr>
          <p:cNvPr id="12" name="图片 11"/>
          <p:cNvPicPr>
            <a:picLocks noChangeAspect="1"/>
          </p:cNvPicPr>
          <p:nvPr/>
        </p:nvPicPr>
        <p:blipFill>
          <a:blip r:embed="rId3"/>
          <a:stretch>
            <a:fillRect/>
          </a:stretch>
        </p:blipFill>
        <p:spPr>
          <a:xfrm>
            <a:off x="7789545" y="3380105"/>
            <a:ext cx="2186940" cy="23514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747" y="198598"/>
            <a:ext cx="11852476" cy="594202"/>
          </a:xfrm>
          <a:prstGeom prst="rect">
            <a:avLst/>
          </a:prstGeom>
          <a:noFill/>
        </p:spPr>
        <p:txBody>
          <a:bodyPr wrap="square">
            <a:spAutoFit/>
          </a:bodyPr>
          <a:lstStyle/>
          <a:p>
            <a:pPr>
              <a:buNone/>
            </a:pPr>
            <a:r>
              <a:rPr lang="en-US" altLang="zh-CN" sz="2800" b="1" dirty="0">
                <a:solidFill>
                  <a:srgbClr val="000000"/>
                </a:solidFill>
                <a:effectLst/>
                <a:latin typeface="+mn-lt"/>
              </a:rPr>
              <a:t>KIVI: A Tuning-Free Asymmetric 2bit Quantization for KV Cache</a:t>
            </a:r>
            <a:endParaRPr lang="zh-CN" altLang="en-US" sz="2800" b="1" dirty="0">
              <a:latin typeface="+mn-lt"/>
            </a:endParaRPr>
          </a:p>
        </p:txBody>
      </p:sp>
      <p:pic>
        <p:nvPicPr>
          <p:cNvPr id="7" name="图片 6"/>
          <p:cNvPicPr>
            <a:picLocks noChangeAspect="1"/>
          </p:cNvPicPr>
          <p:nvPr/>
        </p:nvPicPr>
        <p:blipFill>
          <a:blip r:embed="rId1"/>
          <a:srcRect l="2800" r="4585"/>
          <a:stretch>
            <a:fillRect/>
          </a:stretch>
        </p:blipFill>
        <p:spPr>
          <a:xfrm>
            <a:off x="247735" y="1717383"/>
            <a:ext cx="11722386" cy="3864267"/>
          </a:xfrm>
          <a:prstGeom prst="rect">
            <a:avLst/>
          </a:prstGeom>
        </p:spPr>
      </p:pic>
      <p:sp>
        <p:nvSpPr>
          <p:cNvPr id="2" name="文本框 1"/>
          <p:cNvSpPr txBox="1"/>
          <p:nvPr/>
        </p:nvSpPr>
        <p:spPr>
          <a:xfrm>
            <a:off x="115570" y="1323340"/>
            <a:ext cx="4064000" cy="450850"/>
          </a:xfrm>
          <a:prstGeom prst="rect">
            <a:avLst/>
          </a:prstGeom>
          <a:noFill/>
        </p:spPr>
        <p:txBody>
          <a:bodyPr wrap="square" rtlCol="0">
            <a:spAutoFit/>
          </a:bodyPr>
          <a:p>
            <a:r>
              <a:rPr lang="en-US" altLang="zh-CN" b="1">
                <a:latin typeface="+mn-lt"/>
                <a:cs typeface="+mn-lt"/>
              </a:rPr>
              <a:t>Overview</a:t>
            </a:r>
            <a:endParaRPr lang="en-US" altLang="zh-CN" b="1">
              <a:latin typeface="+mn-lt"/>
              <a:cs typeface="+mn-lt"/>
            </a:endParaRPr>
          </a:p>
        </p:txBody>
      </p:sp>
      <mc:AlternateContent xmlns:mc="http://schemas.openxmlformats.org/markup-compatibility/2006">
        <mc:Choice xmlns:a14="http://schemas.microsoft.com/office/drawing/2010/main" Requires="a14">
          <p:sp>
            <p:nvSpPr>
              <p:cNvPr id="4" name="文本框 3"/>
              <p:cNvSpPr txBox="1"/>
              <p:nvPr/>
            </p:nvSpPr>
            <p:spPr>
              <a:xfrm>
                <a:off x="426720" y="5581650"/>
                <a:ext cx="5045710" cy="953770"/>
              </a:xfrm>
              <a:prstGeom prst="rect">
                <a:avLst/>
              </a:prstGeom>
              <a:noFill/>
            </p:spPr>
            <p:txBody>
              <a:bodyPr wrap="square" rtlCol="0">
                <a:noAutofit/>
              </a:bodyPr>
              <a:p>
                <a14:m>
                  <m:oMath xmlns:m="http://schemas.openxmlformats.org/officeDocument/2006/math">
                    <m:sSubSup>
                      <m:sSubSupPr>
                        <m:ctrlPr>
                          <a:rPr lang="en-US" altLang="zh-CN" sz="1600" b="1" i="1">
                            <a:latin typeface="Cambria Math" panose="02040503050406030204" pitchFamily="18" charset="0"/>
                            <a:cs typeface="Cambria Math" panose="02040503050406030204" pitchFamily="18" charset="0"/>
                          </a:rPr>
                        </m:ctrlPr>
                      </m:sSubSupPr>
                      <m:e>
                        <m:r>
                          <a:rPr lang="en-US" altLang="zh-CN" sz="1600" b="1" i="1">
                            <a:latin typeface="Cambria Math" panose="02040503050406030204" pitchFamily="18" charset="0"/>
                            <a:cs typeface="Cambria Math" panose="02040503050406030204" pitchFamily="18" charset="0"/>
                          </a:rPr>
                          <m:t>𝑿</m:t>
                        </m:r>
                      </m:e>
                      <m:sub>
                        <m:sSub>
                          <m:sSubPr>
                            <m:ctrlPr>
                              <a:rPr lang="en-US" altLang="zh-CN" sz="1600" b="1" i="1">
                                <a:latin typeface="Cambria Math" panose="02040503050406030204" pitchFamily="18" charset="0"/>
                                <a:cs typeface="Cambria Math" panose="02040503050406030204" pitchFamily="18" charset="0"/>
                              </a:rPr>
                            </m:ctrlPr>
                          </m:sSubPr>
                          <m:e>
                            <m:r>
                              <a:rPr lang="en-US" altLang="zh-CN" sz="1600" b="1" i="1">
                                <a:latin typeface="Cambria Math" panose="02040503050406030204" pitchFamily="18" charset="0"/>
                                <a:cs typeface="Cambria Math" panose="02040503050406030204" pitchFamily="18" charset="0"/>
                              </a:rPr>
                              <m:t>𝑲</m:t>
                            </m:r>
                          </m:e>
                          <m:sub>
                            <m:r>
                              <a:rPr lang="en-US" altLang="zh-CN" sz="1600" b="1" i="1">
                                <a:latin typeface="Cambria Math" panose="02040503050406030204" pitchFamily="18" charset="0"/>
                                <a:cs typeface="Cambria Math" panose="02040503050406030204" pitchFamily="18" charset="0"/>
                              </a:rPr>
                              <m:t>𝒓</m:t>
                            </m:r>
                          </m:sub>
                        </m:sSub>
                      </m:sub>
                      <m:sup>
                        <m:r>
                          <a:rPr lang="en-US" altLang="zh-CN" sz="1600" b="1" i="1">
                            <a:latin typeface="Cambria Math" panose="02040503050406030204" pitchFamily="18" charset="0"/>
                            <a:ea typeface="MS Mincho" charset="0"/>
                            <a:cs typeface="Cambria Math" panose="02040503050406030204" pitchFamily="18" charset="0"/>
                          </a:rPr>
                          <m:t> </m:t>
                        </m:r>
                      </m:sup>
                    </m:sSubSup>
                  </m:oMath>
                </a14:m>
                <a:r>
                  <a:rPr lang="en-US" altLang="zh-CN" sz="1600" b="1">
                    <a:latin typeface="+mn-lt"/>
                    <a:cs typeface="+mn-lt"/>
                  </a:rPr>
                  <a:t>: Buffers new key tokens for group-wise per-channel quantization</a:t>
                </a:r>
                <a:endParaRPr lang="en-US" altLang="zh-CN" sz="1600" b="1">
                  <a:latin typeface="+mn-lt"/>
                  <a:cs typeface="+mn-lt"/>
                </a:endParaRPr>
              </a:p>
            </p:txBody>
          </p:sp>
        </mc:Choice>
        <mc:Fallback>
          <p:sp>
            <p:nvSpPr>
              <p:cNvPr id="4" name="文本框 3"/>
              <p:cNvSpPr txBox="1">
                <a:spLocks noRot="1" noChangeAspect="1" noMove="1" noResize="1" noEditPoints="1" noAdjustHandles="1" noChangeArrowheads="1" noChangeShapeType="1" noTextEdit="1"/>
              </p:cNvSpPr>
              <p:nvPr/>
            </p:nvSpPr>
            <p:spPr>
              <a:xfrm>
                <a:off x="426720" y="5581650"/>
                <a:ext cx="5045710" cy="953770"/>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5" name="对象 4">
            <a:hlinkClick r:id="" action="ppaction://ole?verb="/>
          </p:cNvPr>
          <p:cNvGraphicFramePr>
            <a:graphicFrameLocks noChangeAspect="1"/>
          </p:cNvGraphicFramePr>
          <p:nvPr/>
        </p:nvGraphicFramePr>
        <p:xfrm>
          <a:off x="5880100" y="2933700"/>
          <a:ext cx="431800" cy="990600"/>
        </p:xfrm>
        <a:graphic>
          <a:graphicData uri="http://schemas.openxmlformats.org/presentationml/2006/ole">
            <mc:AlternateContent xmlns:mc="http://schemas.openxmlformats.org/markup-compatibility/2006">
              <mc:Choice xmlns:v="urn:schemas-microsoft-com:vml" Requires="v">
                <p:oleObj spid="_x0000_s1025" name="" r:id="rId3" imgW="431800" imgH="990600" progId="Equation.KSEE3">
                  <p:embed/>
                </p:oleObj>
              </mc:Choice>
              <mc:Fallback>
                <p:oleObj name="" r:id="rId3" imgW="431800" imgH="990600" progId="Equation.KSEE3">
                  <p:embed/>
                  <p:pic>
                    <p:nvPicPr>
                      <p:cNvPr id="0" name="图片 1024"/>
                      <p:cNvPicPr/>
                      <p:nvPr/>
                    </p:nvPicPr>
                    <p:blipFill>
                      <a:blip r:embed="rId4"/>
                      <a:stretch>
                        <a:fillRect/>
                      </a:stretch>
                    </p:blipFill>
                    <p:spPr>
                      <a:xfrm>
                        <a:off x="5880100" y="2933700"/>
                        <a:ext cx="431800" cy="9906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8" name="文本框 7"/>
              <p:cNvSpPr txBox="1"/>
              <p:nvPr/>
            </p:nvSpPr>
            <p:spPr>
              <a:xfrm>
                <a:off x="6366510" y="5581650"/>
                <a:ext cx="5669280" cy="953770"/>
              </a:xfrm>
              <a:prstGeom prst="rect">
                <a:avLst/>
              </a:prstGeom>
              <a:noFill/>
            </p:spPr>
            <p:txBody>
              <a:bodyPr wrap="square" rtlCol="0">
                <a:noAutofit/>
              </a:bodyPr>
              <a:p>
                <a14:m>
                  <m:oMath xmlns:m="http://schemas.openxmlformats.org/officeDocument/2006/math">
                    <m:sSubSup>
                      <m:sSubSupPr>
                        <m:ctrlPr>
                          <a:rPr lang="en-US" altLang="zh-CN" sz="1600" b="1" i="1">
                            <a:latin typeface="Cambria Math" panose="02040503050406030204" pitchFamily="18" charset="0"/>
                            <a:cs typeface="Cambria Math" panose="02040503050406030204" pitchFamily="18" charset="0"/>
                          </a:rPr>
                        </m:ctrlPr>
                      </m:sSubSupPr>
                      <m:e>
                        <m:r>
                          <a:rPr lang="en-US" altLang="zh-CN" sz="1600" b="1" i="1">
                            <a:latin typeface="Cambria Math" panose="02040503050406030204" pitchFamily="18" charset="0"/>
                            <a:cs typeface="Cambria Math" panose="02040503050406030204" pitchFamily="18" charset="0"/>
                          </a:rPr>
                          <m:t>𝑿</m:t>
                        </m:r>
                      </m:e>
                      <m:sub>
                        <m:sSub>
                          <m:sSubPr>
                            <m:ctrlPr>
                              <a:rPr lang="en-US" altLang="zh-CN" sz="1600" b="1" i="1">
                                <a:latin typeface="Cambria Math" panose="02040503050406030204" pitchFamily="18" charset="0"/>
                                <a:cs typeface="Cambria Math" panose="02040503050406030204" pitchFamily="18" charset="0"/>
                              </a:rPr>
                            </m:ctrlPr>
                          </m:sSubPr>
                          <m:e>
                            <m:r>
                              <a:rPr lang="en-US" altLang="zh-CN" sz="1600" b="1" i="1">
                                <a:latin typeface="Cambria Math" panose="02040503050406030204" pitchFamily="18" charset="0"/>
                                <a:cs typeface="Cambria Math" panose="02040503050406030204" pitchFamily="18" charset="0"/>
                              </a:rPr>
                              <m:t>𝑽</m:t>
                            </m:r>
                          </m:e>
                          <m:sub>
                            <m:r>
                              <a:rPr lang="en-US" altLang="zh-CN" sz="1600" b="1" i="1">
                                <a:latin typeface="Cambria Math" panose="02040503050406030204" pitchFamily="18" charset="0"/>
                                <a:cs typeface="Cambria Math" panose="02040503050406030204" pitchFamily="18" charset="0"/>
                              </a:rPr>
                              <m:t>𝑟</m:t>
                            </m:r>
                          </m:sub>
                        </m:sSub>
                      </m:sub>
                      <m:sup>
                        <m:r>
                          <a:rPr lang="en-US" altLang="zh-CN" sz="1600" b="1" i="1">
                            <a:latin typeface="Cambria Math" panose="02040503050406030204" pitchFamily="18" charset="0"/>
                            <a:ea typeface="MS Mincho" charset="0"/>
                            <a:cs typeface="Cambria Math" panose="02040503050406030204" pitchFamily="18" charset="0"/>
                          </a:rPr>
                          <m:t> </m:t>
                        </m:r>
                      </m:sup>
                    </m:sSubSup>
                  </m:oMath>
                </a14:m>
                <a:r>
                  <a:rPr lang="en-US" altLang="zh-CN" sz="1600" b="1">
                    <a:latin typeface="+mn-lt"/>
                    <a:cs typeface="+mn-lt"/>
                  </a:rPr>
                  <a:t>: Keeps recent value tokens in full precision as a sliding window to preserve output accuracy</a:t>
                </a:r>
                <a:endParaRPr lang="en-US" altLang="zh-CN" sz="1600" b="1">
                  <a:latin typeface="+mn-lt"/>
                  <a:cs typeface="+mn-lt"/>
                </a:endParaRPr>
              </a:p>
              <a:p>
                <a:endParaRPr lang="en-US" altLang="zh-CN" sz="1600" b="1">
                  <a:latin typeface="+mn-lt"/>
                  <a:cs typeface="+mn-lt"/>
                </a:endParaRPr>
              </a:p>
              <a:p>
                <a:endParaRPr lang="en-US" altLang="zh-CN" sz="1600" b="1">
                  <a:latin typeface="+mn-lt"/>
                  <a:cs typeface="+mn-lt"/>
                </a:endParaRPr>
              </a:p>
              <a:p>
                <a:endParaRPr lang="en-US" altLang="zh-CN" sz="1600" b="1">
                  <a:latin typeface="+mn-lt"/>
                  <a:cs typeface="+mn-lt"/>
                </a:endParaRPr>
              </a:p>
              <a:p>
                <a:endParaRPr lang="en-US" altLang="zh-CN" sz="1600" b="1">
                  <a:latin typeface="+mn-lt"/>
                  <a:cs typeface="+mn-lt"/>
                </a:endParaRPr>
              </a:p>
              <a:p>
                <a:endParaRPr lang="en-US" altLang="zh-CN" sz="1600" b="1">
                  <a:latin typeface="+mn-lt"/>
                  <a:cs typeface="+mn-lt"/>
                </a:endParaRPr>
              </a:p>
              <a:p>
                <a:endParaRPr lang="en-US" altLang="zh-CN" sz="1600" b="1">
                  <a:latin typeface="+mn-lt"/>
                  <a:cs typeface="+mn-lt"/>
                </a:endParaRPr>
              </a:p>
              <a:p>
                <a:endParaRPr lang="en-US" altLang="zh-CN" sz="1600" b="1">
                  <a:latin typeface="+mn-lt"/>
                  <a:cs typeface="+mn-lt"/>
                </a:endParaRPr>
              </a:p>
              <a:p>
                <a:endParaRPr lang="en-US" altLang="zh-CN" sz="1600" b="1">
                  <a:latin typeface="+mn-lt"/>
                  <a:cs typeface="+mn-lt"/>
                </a:endParaRPr>
              </a:p>
              <a:p>
                <a:endParaRPr lang="en-US" altLang="zh-CN" sz="1600" b="1">
                  <a:latin typeface="+mn-lt"/>
                  <a:cs typeface="+mn-lt"/>
                </a:endParaRPr>
              </a:p>
              <a:p>
                <a:endParaRPr lang="en-US" altLang="zh-CN" sz="1600" b="1">
                  <a:latin typeface="+mn-lt"/>
                  <a:cs typeface="+mn-lt"/>
                </a:endParaRPr>
              </a:p>
            </p:txBody>
          </p:sp>
        </mc:Choice>
        <mc:Fallback>
          <p:sp>
            <p:nvSpPr>
              <p:cNvPr id="8" name="文本框 7"/>
              <p:cNvSpPr txBox="1">
                <a:spLocks noRot="1" noChangeAspect="1" noMove="1" noResize="1" noEditPoints="1" noAdjustHandles="1" noChangeArrowheads="1" noChangeShapeType="1" noTextEdit="1"/>
              </p:cNvSpPr>
              <p:nvPr/>
            </p:nvSpPr>
            <p:spPr>
              <a:xfrm>
                <a:off x="6366510" y="5581650"/>
                <a:ext cx="5669280" cy="953770"/>
              </a:xfrm>
              <a:prstGeom prst="rect">
                <a:avLst/>
              </a:prstGeom>
              <a:blipFill rotWithShape="1">
                <a:blip r:embed="rId5"/>
                <a:stretch>
                  <a:fillRect b="-312051"/>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747" y="198598"/>
            <a:ext cx="11852476" cy="594202"/>
          </a:xfrm>
          <a:prstGeom prst="rect">
            <a:avLst/>
          </a:prstGeom>
          <a:noFill/>
        </p:spPr>
        <p:txBody>
          <a:bodyPr wrap="square">
            <a:spAutoFit/>
          </a:bodyPr>
          <a:lstStyle/>
          <a:p>
            <a:pPr>
              <a:buNone/>
            </a:pPr>
            <a:r>
              <a:rPr lang="en-US" altLang="zh-CN" sz="2800" b="1" dirty="0">
                <a:solidFill>
                  <a:srgbClr val="000000"/>
                </a:solidFill>
                <a:effectLst/>
                <a:latin typeface="+mn-lt"/>
              </a:rPr>
              <a:t>KIVI: A Tuning-Free Asymmetric 2bit Quantization for KV Cache</a:t>
            </a:r>
            <a:endParaRPr lang="zh-CN" altLang="en-US" sz="2800" b="1" dirty="0">
              <a:latin typeface="+mn-lt"/>
            </a:endParaRPr>
          </a:p>
        </p:txBody>
      </p:sp>
      <p:pic>
        <p:nvPicPr>
          <p:cNvPr id="2" name="图片 1"/>
          <p:cNvPicPr>
            <a:picLocks noChangeAspect="1"/>
          </p:cNvPicPr>
          <p:nvPr/>
        </p:nvPicPr>
        <p:blipFill>
          <a:blip r:embed="rId1"/>
          <a:stretch>
            <a:fillRect/>
          </a:stretch>
        </p:blipFill>
        <p:spPr>
          <a:xfrm>
            <a:off x="2306320" y="1471930"/>
            <a:ext cx="3320415" cy="4827270"/>
          </a:xfrm>
          <a:prstGeom prst="rect">
            <a:avLst/>
          </a:prstGeom>
        </p:spPr>
      </p:pic>
      <p:pic>
        <p:nvPicPr>
          <p:cNvPr id="4" name="图片 3"/>
          <p:cNvPicPr>
            <a:picLocks noChangeAspect="1"/>
          </p:cNvPicPr>
          <p:nvPr/>
        </p:nvPicPr>
        <p:blipFill>
          <a:blip r:embed="rId2"/>
          <a:stretch>
            <a:fillRect/>
          </a:stretch>
        </p:blipFill>
        <p:spPr>
          <a:xfrm>
            <a:off x="6748780" y="1471930"/>
            <a:ext cx="4215130" cy="4827270"/>
          </a:xfrm>
          <a:prstGeom prst="rect">
            <a:avLst/>
          </a:prstGeom>
        </p:spPr>
      </p:pic>
      <p:sp>
        <p:nvSpPr>
          <p:cNvPr id="8" name="文本框 7"/>
          <p:cNvSpPr txBox="1"/>
          <p:nvPr/>
        </p:nvSpPr>
        <p:spPr>
          <a:xfrm>
            <a:off x="115570" y="1340485"/>
            <a:ext cx="4064000" cy="450850"/>
          </a:xfrm>
          <a:prstGeom prst="rect">
            <a:avLst/>
          </a:prstGeom>
          <a:noFill/>
        </p:spPr>
        <p:txBody>
          <a:bodyPr wrap="square" rtlCol="0">
            <a:spAutoFit/>
          </a:bodyPr>
          <a:p>
            <a:r>
              <a:rPr lang="en-US" altLang="zh-CN" b="1">
                <a:latin typeface="+mn-lt"/>
                <a:cs typeface="+mn-lt"/>
              </a:rPr>
              <a:t>Evaluation</a:t>
            </a:r>
            <a:endParaRPr lang="en-US" altLang="zh-CN" b="1">
              <a:latin typeface="+mn-lt"/>
              <a:cs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174750" y="1344930"/>
            <a:ext cx="9842500" cy="4433570"/>
          </a:xfrm>
          <a:prstGeom prst="rect">
            <a:avLst/>
          </a:prstGeom>
        </p:spPr>
      </p:pic>
      <p:sp>
        <p:nvSpPr>
          <p:cNvPr id="2" name="文本框 1"/>
          <p:cNvSpPr txBox="1"/>
          <p:nvPr/>
        </p:nvSpPr>
        <p:spPr>
          <a:xfrm>
            <a:off x="4013200" y="5986780"/>
            <a:ext cx="4064000" cy="450850"/>
          </a:xfrm>
          <a:prstGeom prst="rect">
            <a:avLst/>
          </a:prstGeom>
          <a:noFill/>
        </p:spPr>
        <p:txBody>
          <a:bodyPr wrap="square" rtlCol="0">
            <a:spAutoFit/>
          </a:bodyPr>
          <a:p>
            <a:pPr algn="ctr"/>
            <a:r>
              <a:rPr lang="en-US" altLang="zh-CN" b="1">
                <a:latin typeface="+mn-lt"/>
                <a:cs typeface="+mn-lt"/>
              </a:rPr>
              <a:t>ISCA 2025</a:t>
            </a:r>
            <a:endParaRPr lang="en-US" altLang="zh-CN" b="1">
              <a:latin typeface="+mn-lt"/>
              <a:cs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5747" y="129148"/>
            <a:ext cx="11852476" cy="1154355"/>
          </a:xfrm>
          <a:prstGeom prst="rect">
            <a:avLst/>
          </a:prstGeom>
          <a:noFill/>
        </p:spPr>
        <p:txBody>
          <a:bodyPr wrap="square">
            <a:spAutoFit/>
          </a:bodyPr>
          <a:lstStyle/>
          <a:p>
            <a:pPr>
              <a:buNone/>
            </a:pPr>
            <a:r>
              <a:rPr lang="en-US" altLang="zh-CN" sz="2800" b="1" dirty="0">
                <a:solidFill>
                  <a:srgbClr val="000000"/>
                </a:solidFill>
                <a:effectLst/>
                <a:latin typeface="+mn-lt"/>
              </a:rPr>
              <a:t>Oaken: Fast and Efficient LLM Serving with Online-Offline Hybrid KV Cache Quantization</a:t>
            </a:r>
            <a:endParaRPr lang="zh-CN" altLang="en-US" sz="2800" b="1" dirty="0">
              <a:latin typeface="+mn-lt"/>
            </a:endParaRPr>
          </a:p>
        </p:txBody>
      </p:sp>
      <p:pic>
        <p:nvPicPr>
          <p:cNvPr id="2" name="图片 1"/>
          <p:cNvPicPr>
            <a:picLocks noChangeAspect="1"/>
          </p:cNvPicPr>
          <p:nvPr/>
        </p:nvPicPr>
        <p:blipFill>
          <a:blip r:embed="rId1"/>
          <a:stretch>
            <a:fillRect/>
          </a:stretch>
        </p:blipFill>
        <p:spPr>
          <a:xfrm>
            <a:off x="1929130" y="2075180"/>
            <a:ext cx="8334375" cy="3257550"/>
          </a:xfrm>
          <a:prstGeom prst="rect">
            <a:avLst/>
          </a:prstGeom>
        </p:spPr>
      </p:pic>
      <p:sp>
        <p:nvSpPr>
          <p:cNvPr id="8" name="文本框 7"/>
          <p:cNvSpPr txBox="1"/>
          <p:nvPr/>
        </p:nvSpPr>
        <p:spPr>
          <a:xfrm>
            <a:off x="115570" y="1372235"/>
            <a:ext cx="4064000" cy="450850"/>
          </a:xfrm>
          <a:prstGeom prst="rect">
            <a:avLst/>
          </a:prstGeom>
          <a:noFill/>
        </p:spPr>
        <p:txBody>
          <a:bodyPr wrap="square" rtlCol="0">
            <a:spAutoFit/>
          </a:bodyPr>
          <a:p>
            <a:r>
              <a:rPr lang="en-US" altLang="zh-CN" b="1">
                <a:latin typeface="+mn-lt"/>
                <a:cs typeface="+mn-lt"/>
              </a:rPr>
              <a:t>Challenge</a:t>
            </a:r>
            <a:endParaRPr lang="en-US" altLang="zh-CN" b="1">
              <a:latin typeface="+mn-lt"/>
              <a:cs typeface="+mn-lt"/>
            </a:endParaRPr>
          </a:p>
        </p:txBody>
      </p:sp>
      <p:sp>
        <p:nvSpPr>
          <p:cNvPr id="6" name="文本框 5"/>
          <p:cNvSpPr txBox="1"/>
          <p:nvPr/>
        </p:nvSpPr>
        <p:spPr>
          <a:xfrm>
            <a:off x="451485" y="5584825"/>
            <a:ext cx="11288395" cy="751840"/>
          </a:xfrm>
          <a:prstGeom prst="rect">
            <a:avLst/>
          </a:prstGeom>
          <a:noFill/>
        </p:spPr>
        <p:txBody>
          <a:bodyPr wrap="square" rtlCol="0">
            <a:noAutofit/>
          </a:bodyPr>
          <a:p>
            <a:pPr indent="0" algn="ctr">
              <a:buFont typeface="+mj-ea"/>
              <a:buNone/>
            </a:pPr>
            <a:r>
              <a:rPr lang="en-US" altLang="zh-CN" b="1">
                <a:latin typeface="+mn-lt"/>
                <a:cs typeface="+mn-lt"/>
              </a:rPr>
              <a:t>While increasing batch size improves hardware utilization, it also worsens the KV cache problem</a:t>
            </a:r>
            <a:endParaRPr lang="en-US" altLang="zh-CN" b="1">
              <a:latin typeface="+mn-lt"/>
              <a:cs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236345" y="1798320"/>
            <a:ext cx="10006965" cy="4150995"/>
          </a:xfrm>
          <a:prstGeom prst="rect">
            <a:avLst/>
          </a:prstGeom>
        </p:spPr>
      </p:pic>
      <p:sp>
        <p:nvSpPr>
          <p:cNvPr id="6" name="文本框 5"/>
          <p:cNvSpPr txBox="1"/>
          <p:nvPr/>
        </p:nvSpPr>
        <p:spPr>
          <a:xfrm>
            <a:off x="115747" y="129148"/>
            <a:ext cx="11852476" cy="1154355"/>
          </a:xfrm>
          <a:prstGeom prst="rect">
            <a:avLst/>
          </a:prstGeom>
          <a:noFill/>
        </p:spPr>
        <p:txBody>
          <a:bodyPr wrap="square">
            <a:spAutoFit/>
          </a:bodyPr>
          <a:lstStyle/>
          <a:p>
            <a:pPr>
              <a:buNone/>
            </a:pPr>
            <a:r>
              <a:rPr lang="en-US" altLang="zh-CN" sz="2800" b="1" dirty="0">
                <a:solidFill>
                  <a:srgbClr val="000000"/>
                </a:solidFill>
                <a:effectLst/>
                <a:latin typeface="+mn-lt"/>
              </a:rPr>
              <a:t>Oaken: Fast and Efficient LLM Serving with Online-Offline Hybrid KV Cache Quantization</a:t>
            </a:r>
            <a:endParaRPr lang="zh-CN" altLang="en-US" sz="2800" b="1" dirty="0">
              <a:latin typeface="+mn-lt"/>
            </a:endParaRPr>
          </a:p>
        </p:txBody>
      </p:sp>
      <p:sp>
        <p:nvSpPr>
          <p:cNvPr id="3" name="文本框 2"/>
          <p:cNvSpPr txBox="1"/>
          <p:nvPr/>
        </p:nvSpPr>
        <p:spPr>
          <a:xfrm>
            <a:off x="115570" y="1347470"/>
            <a:ext cx="4064000" cy="450850"/>
          </a:xfrm>
          <a:prstGeom prst="rect">
            <a:avLst/>
          </a:prstGeom>
          <a:noFill/>
        </p:spPr>
        <p:txBody>
          <a:bodyPr wrap="square" rtlCol="0">
            <a:spAutoFit/>
          </a:bodyPr>
          <a:p>
            <a:r>
              <a:rPr lang="en-US" altLang="zh-CN" b="1">
                <a:latin typeface="+mn-lt"/>
                <a:cs typeface="+mn-lt"/>
              </a:rPr>
              <a:t>Observation</a:t>
            </a:r>
            <a:endParaRPr lang="en-US" altLang="zh-CN" b="1">
              <a:latin typeface="+mn-lt"/>
              <a:cs typeface="+mn-lt"/>
            </a:endParaRPr>
          </a:p>
        </p:txBody>
      </p:sp>
      <p:sp>
        <p:nvSpPr>
          <p:cNvPr id="2" name="文本框 1"/>
          <p:cNvSpPr txBox="1"/>
          <p:nvPr/>
        </p:nvSpPr>
        <p:spPr>
          <a:xfrm>
            <a:off x="1027430" y="6014085"/>
            <a:ext cx="4064000" cy="450850"/>
          </a:xfrm>
          <a:prstGeom prst="rect">
            <a:avLst/>
          </a:prstGeom>
          <a:noFill/>
        </p:spPr>
        <p:txBody>
          <a:bodyPr wrap="square" rtlCol="0">
            <a:spAutoFit/>
          </a:bodyPr>
          <a:p>
            <a:pPr algn="ctr"/>
            <a:r>
              <a:rPr lang="en-US" altLang="zh-CN" b="1">
                <a:latin typeface="+mn-lt"/>
                <a:cs typeface="+mn-lt"/>
              </a:rPr>
              <a:t>Min-Max range varies</a:t>
            </a:r>
            <a:endParaRPr lang="en-US" altLang="zh-CN" b="1">
              <a:latin typeface="+mn-lt"/>
              <a:cs typeface="+mn-lt"/>
            </a:endParaRPr>
          </a:p>
        </p:txBody>
      </p:sp>
      <p:sp>
        <p:nvSpPr>
          <p:cNvPr id="4" name="文本框 3"/>
          <p:cNvSpPr txBox="1"/>
          <p:nvPr/>
        </p:nvSpPr>
        <p:spPr>
          <a:xfrm>
            <a:off x="4301490" y="6014085"/>
            <a:ext cx="4064000" cy="450850"/>
          </a:xfrm>
          <a:prstGeom prst="rect">
            <a:avLst/>
          </a:prstGeom>
          <a:noFill/>
        </p:spPr>
        <p:txBody>
          <a:bodyPr wrap="square" rtlCol="0">
            <a:spAutoFit/>
          </a:bodyPr>
          <a:p>
            <a:pPr algn="ctr"/>
            <a:r>
              <a:rPr lang="en-US" altLang="zh-CN" b="1">
                <a:latin typeface="+mn-lt"/>
                <a:cs typeface="+mn-lt"/>
              </a:rPr>
              <a:t>Insensitivity to data</a:t>
            </a:r>
            <a:endParaRPr lang="zh-CN" altLang="en-US" b="1">
              <a:latin typeface="+mn-lt"/>
              <a:cs typeface="+mn-lt"/>
            </a:endParaRPr>
          </a:p>
        </p:txBody>
      </p:sp>
      <p:sp>
        <p:nvSpPr>
          <p:cNvPr id="7" name="文本框 6"/>
          <p:cNvSpPr txBox="1"/>
          <p:nvPr/>
        </p:nvSpPr>
        <p:spPr>
          <a:xfrm>
            <a:off x="7675880" y="6014085"/>
            <a:ext cx="4064000" cy="450850"/>
          </a:xfrm>
          <a:prstGeom prst="rect">
            <a:avLst/>
          </a:prstGeom>
          <a:noFill/>
        </p:spPr>
        <p:txBody>
          <a:bodyPr wrap="square" rtlCol="0">
            <a:spAutoFit/>
          </a:bodyPr>
          <a:p>
            <a:pPr algn="ctr"/>
            <a:r>
              <a:rPr lang="en-US" altLang="zh-CN" b="1">
                <a:latin typeface="+mn-lt"/>
                <a:cs typeface="+mn-lt"/>
              </a:rPr>
              <a:t>Scattered outliers</a:t>
            </a:r>
            <a:endParaRPr lang="en-US" altLang="zh-CN" b="1">
              <a:latin typeface="+mn-lt"/>
              <a:cs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15570" y="2521585"/>
            <a:ext cx="11914505" cy="2891155"/>
          </a:xfrm>
          <a:prstGeom prst="rect">
            <a:avLst/>
          </a:prstGeom>
        </p:spPr>
      </p:pic>
      <p:sp>
        <p:nvSpPr>
          <p:cNvPr id="6" name="文本框 5"/>
          <p:cNvSpPr txBox="1"/>
          <p:nvPr/>
        </p:nvSpPr>
        <p:spPr>
          <a:xfrm>
            <a:off x="115747" y="129148"/>
            <a:ext cx="11852476" cy="1154355"/>
          </a:xfrm>
          <a:prstGeom prst="rect">
            <a:avLst/>
          </a:prstGeom>
          <a:noFill/>
        </p:spPr>
        <p:txBody>
          <a:bodyPr wrap="square">
            <a:spAutoFit/>
          </a:bodyPr>
          <a:lstStyle/>
          <a:p>
            <a:pPr>
              <a:buNone/>
            </a:pPr>
            <a:r>
              <a:rPr lang="en-US" altLang="zh-CN" sz="2800" b="1" dirty="0">
                <a:solidFill>
                  <a:srgbClr val="000000"/>
                </a:solidFill>
                <a:effectLst/>
                <a:latin typeface="+mn-lt"/>
              </a:rPr>
              <a:t>Oaken: Fast and Efficient LLM Serving with Online-Offline Hybrid KV Cache Quantization</a:t>
            </a:r>
            <a:endParaRPr lang="zh-CN" altLang="en-US" sz="2800" b="1" dirty="0">
              <a:latin typeface="+mn-lt"/>
            </a:endParaRPr>
          </a:p>
        </p:txBody>
      </p:sp>
      <p:sp>
        <p:nvSpPr>
          <p:cNvPr id="4" name="文本框 3"/>
          <p:cNvSpPr txBox="1"/>
          <p:nvPr/>
        </p:nvSpPr>
        <p:spPr>
          <a:xfrm>
            <a:off x="115570" y="1283335"/>
            <a:ext cx="7478395" cy="450850"/>
          </a:xfrm>
          <a:prstGeom prst="rect">
            <a:avLst/>
          </a:prstGeom>
          <a:noFill/>
        </p:spPr>
        <p:txBody>
          <a:bodyPr wrap="square" rtlCol="0">
            <a:spAutoFit/>
          </a:bodyPr>
          <a:p>
            <a:r>
              <a:rPr lang="en-US" altLang="zh-CN" b="1">
                <a:latin typeface="+mn-lt"/>
                <a:cs typeface="+mn-lt"/>
              </a:rPr>
              <a:t>Oaken’s KV Quantization Algorithm</a:t>
            </a:r>
            <a:endParaRPr lang="en-US" altLang="zh-CN" b="1">
              <a:latin typeface="+mn-lt"/>
              <a:cs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r="51639"/>
          <a:stretch>
            <a:fillRect/>
          </a:stretch>
        </p:blipFill>
        <p:spPr>
          <a:xfrm>
            <a:off x="115570" y="2439670"/>
            <a:ext cx="5761990" cy="2891155"/>
          </a:xfrm>
          <a:prstGeom prst="rect">
            <a:avLst/>
          </a:prstGeom>
        </p:spPr>
      </p:pic>
      <p:sp>
        <p:nvSpPr>
          <p:cNvPr id="6" name="文本框 5"/>
          <p:cNvSpPr txBox="1"/>
          <p:nvPr/>
        </p:nvSpPr>
        <p:spPr>
          <a:xfrm>
            <a:off x="115747" y="129148"/>
            <a:ext cx="11852476" cy="1154355"/>
          </a:xfrm>
          <a:prstGeom prst="rect">
            <a:avLst/>
          </a:prstGeom>
          <a:noFill/>
        </p:spPr>
        <p:txBody>
          <a:bodyPr wrap="square">
            <a:spAutoFit/>
          </a:bodyPr>
          <a:lstStyle/>
          <a:p>
            <a:pPr>
              <a:buNone/>
            </a:pPr>
            <a:r>
              <a:rPr lang="en-US" altLang="zh-CN" sz="2800" b="1" dirty="0">
                <a:solidFill>
                  <a:srgbClr val="000000"/>
                </a:solidFill>
                <a:effectLst/>
                <a:latin typeface="+mn-lt"/>
              </a:rPr>
              <a:t>Oaken: Fast and Efficient LLM Serving with Online-Offline Hybrid KV Cache Quantization</a:t>
            </a:r>
            <a:endParaRPr lang="zh-CN" altLang="en-US" sz="2800" b="1" dirty="0">
              <a:latin typeface="+mn-lt"/>
            </a:endParaRPr>
          </a:p>
        </p:txBody>
      </p:sp>
      <p:sp>
        <p:nvSpPr>
          <p:cNvPr id="4" name="文本框 3"/>
          <p:cNvSpPr txBox="1"/>
          <p:nvPr/>
        </p:nvSpPr>
        <p:spPr>
          <a:xfrm>
            <a:off x="115570" y="1283335"/>
            <a:ext cx="7478395" cy="450850"/>
          </a:xfrm>
          <a:prstGeom prst="rect">
            <a:avLst/>
          </a:prstGeom>
          <a:noFill/>
        </p:spPr>
        <p:txBody>
          <a:bodyPr wrap="square" rtlCol="0">
            <a:spAutoFit/>
          </a:bodyPr>
          <a:p>
            <a:r>
              <a:rPr lang="en-US" altLang="zh-CN" b="1">
                <a:latin typeface="+mn-lt"/>
                <a:cs typeface="+mn-lt"/>
              </a:rPr>
              <a:t>(a) Threshold-based Online-Offline Hybrid Quantization</a:t>
            </a:r>
            <a:endParaRPr lang="en-US" altLang="zh-CN" b="1">
              <a:latin typeface="+mn-lt"/>
              <a:cs typeface="+mn-lt"/>
            </a:endParaRPr>
          </a:p>
        </p:txBody>
      </p:sp>
      <p:pic>
        <p:nvPicPr>
          <p:cNvPr id="2" name="图片 1"/>
          <p:cNvPicPr>
            <a:picLocks noChangeAspect="1"/>
          </p:cNvPicPr>
          <p:nvPr/>
        </p:nvPicPr>
        <p:blipFill>
          <a:blip r:embed="rId2"/>
          <a:stretch>
            <a:fillRect/>
          </a:stretch>
        </p:blipFill>
        <p:spPr>
          <a:xfrm>
            <a:off x="6276340" y="3073400"/>
            <a:ext cx="5467350" cy="1524000"/>
          </a:xfrm>
          <a:prstGeom prst="rect">
            <a:avLst/>
          </a:prstGeom>
        </p:spPr>
      </p:pic>
      <p:sp>
        <p:nvSpPr>
          <p:cNvPr id="3" name="文本框 2"/>
          <p:cNvSpPr txBox="1"/>
          <p:nvPr/>
        </p:nvSpPr>
        <p:spPr>
          <a:xfrm>
            <a:off x="1548130" y="5453380"/>
            <a:ext cx="9383395" cy="810260"/>
          </a:xfrm>
          <a:prstGeom prst="rect">
            <a:avLst/>
          </a:prstGeom>
          <a:noFill/>
        </p:spPr>
        <p:txBody>
          <a:bodyPr wrap="square" rtlCol="0">
            <a:spAutoFit/>
          </a:bodyPr>
          <a:p>
            <a:pPr algn="ctr"/>
            <a:r>
              <a:rPr lang="en-US" altLang="zh-CN" b="1">
                <a:latin typeface="+mn-lt"/>
                <a:cs typeface="+mn-lt"/>
              </a:rPr>
              <a:t>Separate KV values into inlier and outlier groups using offline-profiled thresholds to enable efficient online quantization with minimal accuracy loss.</a:t>
            </a:r>
            <a:endParaRPr lang="en-US" altLang="zh-CN" b="1">
              <a:latin typeface="+mn-lt"/>
              <a:cs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85" y="237804"/>
            <a:ext cx="10515600" cy="907863"/>
          </a:xfrm>
        </p:spPr>
        <p:txBody>
          <a:bodyPr>
            <a:normAutofit/>
          </a:bodyPr>
          <a:lstStyle/>
          <a:p>
            <a:r>
              <a:rPr lang="en-US" altLang="zh-CN" sz="3200" b="1" dirty="0"/>
              <a:t>Three Typical Compute-Cluster</a:t>
            </a:r>
            <a:endParaRPr lang="zh-CN" altLang="en-US" sz="3200" b="1" dirty="0"/>
          </a:p>
        </p:txBody>
      </p:sp>
      <p:graphicFrame>
        <p:nvGraphicFramePr>
          <p:cNvPr id="6" name="表格 5"/>
          <p:cNvGraphicFramePr>
            <a:graphicFrameLocks noGrp="1"/>
          </p:cNvGraphicFramePr>
          <p:nvPr/>
        </p:nvGraphicFramePr>
        <p:xfrm>
          <a:off x="911804" y="2100006"/>
          <a:ext cx="10368391" cy="3820074"/>
        </p:xfrm>
        <a:graphic>
          <a:graphicData uri="http://schemas.openxmlformats.org/drawingml/2006/table">
            <a:tbl>
              <a:tblPr>
                <a:tableStyleId>{69C7853C-536D-4A76-A0AE-DD22124D55A5}</a:tableStyleId>
              </a:tblPr>
              <a:tblGrid>
                <a:gridCol w="2095340"/>
                <a:gridCol w="2870791"/>
                <a:gridCol w="2810162"/>
                <a:gridCol w="2592098"/>
              </a:tblGrid>
              <a:tr h="858982">
                <a:tc>
                  <a:txBody>
                    <a:bodyPr/>
                    <a:lstStyle/>
                    <a:p>
                      <a:pPr algn="ctr"/>
                      <a:r>
                        <a:rPr lang="en-US" sz="1700" b="1" dirty="0">
                          <a:solidFill>
                            <a:schemeClr val="bg1"/>
                          </a:solidFill>
                        </a:rPr>
                        <a:t>Compute-Cluster</a:t>
                      </a:r>
                      <a:endParaRPr lang="en-US" sz="1700" b="1" dirty="0">
                        <a:solidFill>
                          <a:schemeClr val="bg1"/>
                        </a:solidFill>
                      </a:endParaRPr>
                    </a:p>
                  </a:txBody>
                  <a:tcPr marL="85898" marR="85898" marT="42949" marB="42949" anchor="ctr">
                    <a:solidFill>
                      <a:schemeClr val="tx1">
                        <a:lumMod val="85000"/>
                        <a:lumOff val="15000"/>
                      </a:schemeClr>
                    </a:solidFill>
                  </a:tcPr>
                </a:tc>
                <a:tc>
                  <a:txBody>
                    <a:bodyPr/>
                    <a:lstStyle/>
                    <a:p>
                      <a:pPr algn="ctr"/>
                      <a:r>
                        <a:rPr lang="en-US" sz="1700" b="1">
                          <a:solidFill>
                            <a:schemeClr val="bg1"/>
                          </a:solidFill>
                        </a:rPr>
                        <a:t>Primary Purpose</a:t>
                      </a:r>
                      <a:endParaRPr lang="en-US" sz="1700" b="1">
                        <a:solidFill>
                          <a:schemeClr val="bg1"/>
                        </a:solidFill>
                      </a:endParaRPr>
                    </a:p>
                  </a:txBody>
                  <a:tcPr marL="85898" marR="85898" marT="42949" marB="42949" anchor="ctr">
                    <a:solidFill>
                      <a:schemeClr val="tx1">
                        <a:lumMod val="85000"/>
                        <a:lumOff val="15000"/>
                      </a:schemeClr>
                    </a:solidFill>
                  </a:tcPr>
                </a:tc>
                <a:tc>
                  <a:txBody>
                    <a:bodyPr/>
                    <a:lstStyle/>
                    <a:p>
                      <a:pPr algn="ctr"/>
                      <a:r>
                        <a:rPr lang="en-US" sz="1700" b="1" dirty="0">
                          <a:solidFill>
                            <a:schemeClr val="bg1"/>
                          </a:solidFill>
                        </a:rPr>
                        <a:t>Typical Numeric Precision</a:t>
                      </a:r>
                      <a:endParaRPr lang="en-US" sz="1700" b="1" dirty="0">
                        <a:solidFill>
                          <a:schemeClr val="bg1"/>
                        </a:solidFill>
                      </a:endParaRPr>
                    </a:p>
                  </a:txBody>
                  <a:tcPr marL="85898" marR="85898" marT="42949" marB="42949" anchor="ctr">
                    <a:solidFill>
                      <a:schemeClr val="tx1">
                        <a:lumMod val="85000"/>
                        <a:lumOff val="15000"/>
                      </a:schemeClr>
                    </a:solidFill>
                  </a:tcPr>
                </a:tc>
                <a:tc>
                  <a:txBody>
                    <a:bodyPr/>
                    <a:lstStyle/>
                    <a:p>
                      <a:pPr algn="ctr"/>
                      <a:r>
                        <a:rPr lang="en-US" sz="1700" b="1" dirty="0">
                          <a:solidFill>
                            <a:schemeClr val="bg1"/>
                          </a:solidFill>
                        </a:rPr>
                        <a:t>Compute Pattern</a:t>
                      </a:r>
                      <a:endParaRPr lang="en-US" sz="1700" b="1" dirty="0">
                        <a:solidFill>
                          <a:schemeClr val="bg1"/>
                        </a:solidFill>
                      </a:endParaRPr>
                    </a:p>
                  </a:txBody>
                  <a:tcPr marL="85898" marR="85898" marT="42949" marB="42949" anchor="ctr">
                    <a:solidFill>
                      <a:schemeClr val="tx1">
                        <a:lumMod val="85000"/>
                        <a:lumOff val="15000"/>
                      </a:schemeClr>
                    </a:solidFill>
                  </a:tcPr>
                </a:tc>
              </a:tr>
              <a:tr h="1166445">
                <a:tc>
                  <a:txBody>
                    <a:bodyPr/>
                    <a:lstStyle/>
                    <a:p>
                      <a:r>
                        <a:rPr lang="en-US" sz="1700" b="1" dirty="0"/>
                        <a:t>High-Performance Computing</a:t>
                      </a:r>
                      <a:endParaRPr lang="en-US" sz="1700" dirty="0"/>
                    </a:p>
                  </a:txBody>
                  <a:tcPr marL="85898" marR="85898" marT="42949" marB="42949" anchor="ctr">
                    <a:solidFill>
                      <a:schemeClr val="bg1">
                        <a:lumMod val="95000"/>
                      </a:schemeClr>
                    </a:solidFill>
                  </a:tcPr>
                </a:tc>
                <a:tc>
                  <a:txBody>
                    <a:bodyPr/>
                    <a:lstStyle/>
                    <a:p>
                      <a:r>
                        <a:rPr lang="en-US" sz="1700" dirty="0"/>
                        <a:t>Numerical Equation Solving</a:t>
                      </a:r>
                      <a:endParaRPr lang="en-US" sz="1700" dirty="0"/>
                    </a:p>
                  </a:txBody>
                  <a:tcPr marL="85898" marR="85898" marT="42949" marB="42949" anchor="ctr">
                    <a:solidFill>
                      <a:schemeClr val="bg1">
                        <a:lumMod val="95000"/>
                      </a:schemeClr>
                    </a:solidFill>
                  </a:tcPr>
                </a:tc>
                <a:tc>
                  <a:txBody>
                    <a:bodyPr/>
                    <a:lstStyle/>
                    <a:p>
                      <a:r>
                        <a:rPr lang="en-US" sz="1700" b="1"/>
                        <a:t>FP64</a:t>
                      </a:r>
                      <a:endParaRPr lang="en-US" sz="1700"/>
                    </a:p>
                  </a:txBody>
                  <a:tcPr marL="85898" marR="85898" marT="42949" marB="42949" anchor="ctr">
                    <a:solidFill>
                      <a:schemeClr val="bg1">
                        <a:lumMod val="95000"/>
                      </a:schemeClr>
                    </a:solidFill>
                  </a:tcPr>
                </a:tc>
                <a:tc>
                  <a:txBody>
                    <a:bodyPr/>
                    <a:lstStyle/>
                    <a:p>
                      <a:r>
                        <a:rPr lang="en-US" altLang="zh-CN" sz="1600" dirty="0"/>
                        <a:t>Dense FP math, tightly-coupled vector</a:t>
                      </a:r>
                      <a:endParaRPr lang="en-US" sz="1700" dirty="0"/>
                    </a:p>
                  </a:txBody>
                  <a:tcPr marL="85898" marR="85898" marT="42949" marB="42949" anchor="ctr">
                    <a:solidFill>
                      <a:schemeClr val="bg1">
                        <a:lumMod val="95000"/>
                      </a:schemeClr>
                    </a:solidFill>
                  </a:tcPr>
                </a:tc>
              </a:tr>
              <a:tr h="935665">
                <a:tc>
                  <a:txBody>
                    <a:bodyPr/>
                    <a:lstStyle/>
                    <a:p>
                      <a:r>
                        <a:rPr lang="en-US" sz="1700" b="1"/>
                        <a:t>AI Computing</a:t>
                      </a:r>
                      <a:endParaRPr lang="en-US" sz="1700"/>
                    </a:p>
                  </a:txBody>
                  <a:tcPr marL="85898" marR="85898" marT="42949" marB="42949" anchor="ctr">
                    <a:solidFill>
                      <a:schemeClr val="bg1">
                        <a:lumMod val="95000"/>
                      </a:schemeClr>
                    </a:solidFill>
                  </a:tcPr>
                </a:tc>
                <a:tc>
                  <a:txBody>
                    <a:bodyPr/>
                    <a:lstStyle/>
                    <a:p>
                      <a:r>
                        <a:rPr lang="en-US" sz="1700" dirty="0"/>
                        <a:t>AI model training &amp; inference</a:t>
                      </a:r>
                      <a:endParaRPr lang="en-US" sz="1700" dirty="0"/>
                    </a:p>
                  </a:txBody>
                  <a:tcPr marL="85898" marR="85898" marT="42949" marB="42949" anchor="ctr">
                    <a:solidFill>
                      <a:schemeClr val="bg1">
                        <a:lumMod val="95000"/>
                      </a:schemeClr>
                    </a:solidFill>
                  </a:tcPr>
                </a:tc>
                <a:tc>
                  <a:txBody>
                    <a:bodyPr/>
                    <a:lstStyle/>
                    <a:p>
                      <a:r>
                        <a:rPr lang="en-US" sz="1700" b="1"/>
                        <a:t>FP16 / BF16 / FP8 / FP4</a:t>
                      </a:r>
                      <a:endParaRPr lang="en-US" sz="1700"/>
                    </a:p>
                  </a:txBody>
                  <a:tcPr marL="85898" marR="85898" marT="42949" marB="42949" anchor="ctr">
                    <a:solidFill>
                      <a:schemeClr val="bg1">
                        <a:lumMod val="95000"/>
                      </a:schemeClr>
                    </a:solidFill>
                  </a:tcPr>
                </a:tc>
                <a:tc>
                  <a:txBody>
                    <a:bodyPr/>
                    <a:lstStyle/>
                    <a:p>
                      <a:r>
                        <a:rPr lang="en-US" altLang="zh-CN" sz="1600" dirty="0"/>
                        <a:t>Tensor-centric, matrix-accel, deep parallelism</a:t>
                      </a:r>
                      <a:endParaRPr lang="en-US" sz="1700" dirty="0"/>
                    </a:p>
                  </a:txBody>
                  <a:tcPr marL="85898" marR="85898" marT="42949" marB="42949" anchor="ctr">
                    <a:solidFill>
                      <a:schemeClr val="bg1">
                        <a:lumMod val="95000"/>
                      </a:schemeClr>
                    </a:solidFill>
                  </a:tcPr>
                </a:tc>
              </a:tr>
              <a:tr h="858982">
                <a:tc>
                  <a:txBody>
                    <a:bodyPr/>
                    <a:lstStyle/>
                    <a:p>
                      <a:r>
                        <a:rPr lang="en-US" sz="1700" b="1" dirty="0"/>
                        <a:t>Cloud Data Center</a:t>
                      </a:r>
                      <a:endParaRPr lang="en-US" sz="1700" dirty="0"/>
                    </a:p>
                  </a:txBody>
                  <a:tcPr marL="85898" marR="85898" marT="42949" marB="42949" anchor="ctr">
                    <a:solidFill>
                      <a:schemeClr val="bg1">
                        <a:lumMod val="95000"/>
                      </a:schemeClr>
                    </a:solidFill>
                  </a:tcPr>
                </a:tc>
                <a:tc>
                  <a:txBody>
                    <a:bodyPr/>
                    <a:lstStyle/>
                    <a:p>
                      <a:r>
                        <a:rPr lang="en-US" sz="1700"/>
                        <a:t>Internet &amp; cloud services</a:t>
                      </a:r>
                      <a:endParaRPr lang="en-US" sz="1700"/>
                    </a:p>
                  </a:txBody>
                  <a:tcPr marL="85898" marR="85898" marT="42949" marB="42949" anchor="ctr">
                    <a:solidFill>
                      <a:schemeClr val="bg1">
                        <a:lumMod val="95000"/>
                      </a:schemeClr>
                    </a:solidFill>
                  </a:tcPr>
                </a:tc>
                <a:tc>
                  <a:txBody>
                    <a:bodyPr/>
                    <a:lstStyle/>
                    <a:p>
                      <a:r>
                        <a:rPr lang="en-US" sz="1700" b="1" dirty="0"/>
                        <a:t>INT32 / FP32</a:t>
                      </a:r>
                      <a:endParaRPr lang="en-US" sz="1700" dirty="0"/>
                    </a:p>
                  </a:txBody>
                  <a:tcPr marL="85898" marR="85898" marT="42949" marB="42949" anchor="ctr">
                    <a:solidFill>
                      <a:schemeClr val="bg1">
                        <a:lumMod val="95000"/>
                      </a:schemeClr>
                    </a:solidFill>
                  </a:tcPr>
                </a:tc>
                <a:tc>
                  <a:txBody>
                    <a:bodyPr/>
                    <a:lstStyle/>
                    <a:p>
                      <a:r>
                        <a:rPr lang="en-US" altLang="zh-CN" sz="1600" dirty="0"/>
                        <a:t>Latency-tolerant, thread/IO-bound, scale-out</a:t>
                      </a:r>
                      <a:endParaRPr lang="en-US" sz="1700" dirty="0"/>
                    </a:p>
                  </a:txBody>
                  <a:tcPr marL="85898" marR="85898" marT="42949" marB="42949" anchor="ctr">
                    <a:solidFill>
                      <a:schemeClr val="bg1">
                        <a:lumMod val="95000"/>
                      </a:schemeClr>
                    </a:solidFill>
                  </a:tcPr>
                </a:tc>
              </a:tr>
            </a:tbl>
          </a:graphicData>
        </a:graphic>
      </p:graphicFrame>
      <p:sp>
        <p:nvSpPr>
          <p:cNvPr id="8" name="矩形 7"/>
          <p:cNvSpPr/>
          <p:nvPr/>
        </p:nvSpPr>
        <p:spPr>
          <a:xfrm>
            <a:off x="911804" y="4161773"/>
            <a:ext cx="10368391" cy="85744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5747" y="129148"/>
            <a:ext cx="11852476" cy="1154355"/>
          </a:xfrm>
          <a:prstGeom prst="rect">
            <a:avLst/>
          </a:prstGeom>
          <a:noFill/>
        </p:spPr>
        <p:txBody>
          <a:bodyPr wrap="square">
            <a:spAutoFit/>
          </a:bodyPr>
          <a:lstStyle/>
          <a:p>
            <a:pPr>
              <a:buNone/>
            </a:pPr>
            <a:r>
              <a:rPr lang="en-US" altLang="zh-CN" sz="2800" b="1" dirty="0">
                <a:solidFill>
                  <a:srgbClr val="000000"/>
                </a:solidFill>
                <a:effectLst/>
                <a:latin typeface="+mn-lt"/>
              </a:rPr>
              <a:t>Oaken: Fast and Efficient LLM Serving with Online-Offline Hybrid KV Cache Quantization</a:t>
            </a:r>
            <a:endParaRPr lang="zh-CN" altLang="en-US" sz="2800" b="1" dirty="0">
              <a:latin typeface="+mn-lt"/>
            </a:endParaRPr>
          </a:p>
        </p:txBody>
      </p:sp>
      <p:sp>
        <p:nvSpPr>
          <p:cNvPr id="4" name="文本框 3"/>
          <p:cNvSpPr txBox="1"/>
          <p:nvPr/>
        </p:nvSpPr>
        <p:spPr>
          <a:xfrm>
            <a:off x="115570" y="1283335"/>
            <a:ext cx="7478395" cy="450850"/>
          </a:xfrm>
          <a:prstGeom prst="rect">
            <a:avLst/>
          </a:prstGeom>
          <a:noFill/>
        </p:spPr>
        <p:txBody>
          <a:bodyPr wrap="square" rtlCol="0">
            <a:spAutoFit/>
          </a:bodyPr>
          <a:p>
            <a:r>
              <a:rPr lang="en-US" altLang="zh-CN" b="1">
                <a:latin typeface="+mn-lt"/>
                <a:cs typeface="+mn-lt"/>
              </a:rPr>
              <a:t>(b) Group-Shift Quantization</a:t>
            </a:r>
            <a:endParaRPr lang="en-US" altLang="zh-CN" b="1">
              <a:latin typeface="+mn-lt"/>
              <a:cs typeface="+mn-lt"/>
            </a:endParaRPr>
          </a:p>
        </p:txBody>
      </p:sp>
      <p:pic>
        <p:nvPicPr>
          <p:cNvPr id="8" name="图片 7"/>
          <p:cNvPicPr>
            <a:picLocks noChangeAspect="1"/>
          </p:cNvPicPr>
          <p:nvPr/>
        </p:nvPicPr>
        <p:blipFill>
          <a:blip r:embed="rId1"/>
          <a:srcRect r="38203"/>
          <a:stretch>
            <a:fillRect/>
          </a:stretch>
        </p:blipFill>
        <p:spPr>
          <a:xfrm>
            <a:off x="115570" y="2439670"/>
            <a:ext cx="7362825" cy="2891155"/>
          </a:xfrm>
          <a:prstGeom prst="rect">
            <a:avLst/>
          </a:prstGeom>
        </p:spPr>
      </p:pic>
      <p:sp>
        <p:nvSpPr>
          <p:cNvPr id="9" name="文本框 8"/>
          <p:cNvSpPr txBox="1"/>
          <p:nvPr/>
        </p:nvSpPr>
        <p:spPr>
          <a:xfrm>
            <a:off x="1774825" y="5501640"/>
            <a:ext cx="8642985" cy="1170305"/>
          </a:xfrm>
          <a:prstGeom prst="rect">
            <a:avLst/>
          </a:prstGeom>
        </p:spPr>
        <p:txBody>
          <a:bodyPr wrap="square">
            <a:spAutoFit/>
          </a:bodyPr>
          <a:p>
            <a:pPr algn="ctr"/>
            <a:r>
              <a:rPr lang="en-US" altLang="zh-CN" b="1">
                <a:latin typeface="+mn-lt"/>
                <a:cs typeface="+mn-lt"/>
              </a:rPr>
              <a:t>Mixed Precision for outliers: 1 bit + 6 bit + 16 bit  = </a:t>
            </a:r>
            <a:r>
              <a:rPr lang="en-US" altLang="zh-CN" b="1" dirty="0">
                <a:latin typeface="+mn-lt"/>
                <a:cs typeface="+mn-lt"/>
                <a:sym typeface="+mn-ea"/>
              </a:rPr>
              <a:t>23 bits per outlier</a:t>
            </a:r>
            <a:endParaRPr lang="en-US" altLang="zh-CN" b="1">
              <a:latin typeface="+mn-lt"/>
              <a:cs typeface="+mn-lt"/>
            </a:endParaRPr>
          </a:p>
          <a:p>
            <a:pPr algn="ctr"/>
            <a:r>
              <a:rPr lang="en-US" altLang="zh-CN" b="1">
                <a:latin typeface="+mn-lt"/>
                <a:cs typeface="+mn-lt"/>
              </a:rPr>
              <a:t>Oaken for outliers: </a:t>
            </a:r>
            <a:r>
              <a:rPr lang="en-US" altLang="zh-CN" b="1">
                <a:latin typeface="+mn-lt"/>
                <a:cs typeface="+mn-lt"/>
                <a:sym typeface="+mn-ea"/>
              </a:rPr>
              <a:t>1 bit + 6 bit + 5 bit  = 12</a:t>
            </a:r>
            <a:r>
              <a:rPr lang="en-US" altLang="zh-CN" b="1" dirty="0">
                <a:latin typeface="+mn-lt"/>
                <a:cs typeface="+mn-lt"/>
                <a:sym typeface="+mn-ea"/>
              </a:rPr>
              <a:t> bits per outlier</a:t>
            </a:r>
            <a:endParaRPr lang="en-US" altLang="zh-CN" b="1">
              <a:latin typeface="+mn-lt"/>
              <a:cs typeface="+mn-lt"/>
            </a:endParaRPr>
          </a:p>
          <a:p>
            <a:pPr algn="ctr"/>
            <a:endParaRPr lang="en-US" altLang="zh-CN" b="1">
              <a:latin typeface="+mn-lt"/>
              <a:cs typeface="+mn-lt"/>
            </a:endParaRPr>
          </a:p>
        </p:txBody>
      </p:sp>
      <p:pic>
        <p:nvPicPr>
          <p:cNvPr id="10" name="图片 9"/>
          <p:cNvPicPr>
            <a:picLocks noChangeAspect="1"/>
          </p:cNvPicPr>
          <p:nvPr/>
        </p:nvPicPr>
        <p:blipFill>
          <a:blip r:embed="rId2"/>
          <a:stretch>
            <a:fillRect/>
          </a:stretch>
        </p:blipFill>
        <p:spPr>
          <a:xfrm>
            <a:off x="7877175" y="2830195"/>
            <a:ext cx="3998595" cy="21094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15570" y="2521585"/>
            <a:ext cx="11914505" cy="2891155"/>
          </a:xfrm>
          <a:prstGeom prst="rect">
            <a:avLst/>
          </a:prstGeom>
        </p:spPr>
      </p:pic>
      <p:sp>
        <p:nvSpPr>
          <p:cNvPr id="6" name="文本框 5"/>
          <p:cNvSpPr txBox="1"/>
          <p:nvPr/>
        </p:nvSpPr>
        <p:spPr>
          <a:xfrm>
            <a:off x="115747" y="129148"/>
            <a:ext cx="11852476" cy="1154355"/>
          </a:xfrm>
          <a:prstGeom prst="rect">
            <a:avLst/>
          </a:prstGeom>
          <a:noFill/>
        </p:spPr>
        <p:txBody>
          <a:bodyPr wrap="square">
            <a:spAutoFit/>
          </a:bodyPr>
          <a:lstStyle/>
          <a:p>
            <a:pPr>
              <a:buNone/>
            </a:pPr>
            <a:r>
              <a:rPr lang="en-US" altLang="zh-CN" sz="2800" b="1" dirty="0">
                <a:solidFill>
                  <a:srgbClr val="000000"/>
                </a:solidFill>
                <a:effectLst/>
                <a:latin typeface="+mn-lt"/>
              </a:rPr>
              <a:t>Oaken: Fast and Efficient LLM Serving with Online-Offline Hybrid KV Cache Quantization</a:t>
            </a:r>
            <a:endParaRPr lang="zh-CN" altLang="en-US" sz="2800" b="1" dirty="0">
              <a:latin typeface="+mn-lt"/>
            </a:endParaRPr>
          </a:p>
        </p:txBody>
      </p:sp>
      <p:sp>
        <p:nvSpPr>
          <p:cNvPr id="4" name="文本框 3"/>
          <p:cNvSpPr txBox="1"/>
          <p:nvPr/>
        </p:nvSpPr>
        <p:spPr>
          <a:xfrm>
            <a:off x="115570" y="1283335"/>
            <a:ext cx="7478395" cy="450850"/>
          </a:xfrm>
          <a:prstGeom prst="rect">
            <a:avLst/>
          </a:prstGeom>
          <a:noFill/>
        </p:spPr>
        <p:txBody>
          <a:bodyPr wrap="square" rtlCol="0">
            <a:spAutoFit/>
          </a:bodyPr>
          <a:p>
            <a:r>
              <a:rPr lang="en-US" altLang="zh-CN" b="1">
                <a:latin typeface="+mn-lt"/>
                <a:cs typeface="+mn-lt"/>
              </a:rPr>
              <a:t>(c) Fused Dense-and-Sparse Encoding</a:t>
            </a:r>
            <a:endParaRPr lang="en-US" altLang="zh-CN" b="1">
              <a:latin typeface="+mn-lt"/>
              <a:cs typeface="+mn-lt"/>
            </a:endParaRPr>
          </a:p>
        </p:txBody>
      </p:sp>
      <p:sp>
        <p:nvSpPr>
          <p:cNvPr id="9" name="文本框 8"/>
          <p:cNvSpPr txBox="1"/>
          <p:nvPr/>
        </p:nvSpPr>
        <p:spPr>
          <a:xfrm>
            <a:off x="1215390" y="5501640"/>
            <a:ext cx="9653270" cy="1170305"/>
          </a:xfrm>
          <a:prstGeom prst="rect">
            <a:avLst/>
          </a:prstGeom>
        </p:spPr>
        <p:txBody>
          <a:bodyPr wrap="square">
            <a:spAutoFit/>
          </a:bodyPr>
          <a:p>
            <a:pPr algn="ctr"/>
            <a:r>
              <a:rPr lang="en-US" altLang="zh-CN" b="1">
                <a:latin typeface="+mn-lt"/>
                <a:cs typeface="+mn-lt"/>
              </a:rPr>
              <a:t>Mixed Precision for outliers: 1 bit + 6 bit + 16 bit  = </a:t>
            </a:r>
            <a:r>
              <a:rPr lang="en-US" altLang="zh-CN" b="1" dirty="0">
                <a:latin typeface="+mn-lt"/>
                <a:cs typeface="+mn-lt"/>
                <a:sym typeface="+mn-ea"/>
              </a:rPr>
              <a:t>23 bits per outlier</a:t>
            </a:r>
            <a:endParaRPr lang="en-US" altLang="zh-CN" b="1">
              <a:latin typeface="+mn-lt"/>
              <a:cs typeface="+mn-lt"/>
            </a:endParaRPr>
          </a:p>
          <a:p>
            <a:pPr algn="ctr"/>
            <a:r>
              <a:rPr lang="en-US" altLang="zh-CN" b="1">
                <a:latin typeface="+mn-lt"/>
                <a:cs typeface="+mn-lt"/>
              </a:rPr>
              <a:t>Oaken for outliers: </a:t>
            </a:r>
            <a:r>
              <a:rPr lang="en-US" altLang="zh-CN" b="1">
                <a:latin typeface="+mn-lt"/>
                <a:cs typeface="+mn-lt"/>
                <a:sym typeface="+mn-ea"/>
              </a:rPr>
              <a:t>1 bit + 6 bit + 5 bit - 4 bit(stored in dense matrix)   = 8</a:t>
            </a:r>
            <a:r>
              <a:rPr lang="en-US" altLang="zh-CN" b="1" dirty="0">
                <a:latin typeface="+mn-lt"/>
                <a:cs typeface="+mn-lt"/>
                <a:sym typeface="+mn-ea"/>
              </a:rPr>
              <a:t> bits per outlier</a:t>
            </a:r>
            <a:endParaRPr lang="en-US" altLang="zh-CN" b="1">
              <a:latin typeface="+mn-lt"/>
              <a:cs typeface="+mn-lt"/>
            </a:endParaRPr>
          </a:p>
          <a:p>
            <a:pPr algn="ctr"/>
            <a:endParaRPr lang="en-US" altLang="zh-CN" b="1">
              <a:latin typeface="+mn-lt"/>
              <a:cs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747" y="129148"/>
            <a:ext cx="11852476" cy="1154355"/>
          </a:xfrm>
          <a:prstGeom prst="rect">
            <a:avLst/>
          </a:prstGeom>
          <a:noFill/>
        </p:spPr>
        <p:txBody>
          <a:bodyPr wrap="square">
            <a:spAutoFit/>
          </a:bodyPr>
          <a:lstStyle/>
          <a:p>
            <a:pPr>
              <a:buNone/>
            </a:pPr>
            <a:r>
              <a:rPr lang="en-US" altLang="zh-CN" sz="2800" b="1" dirty="0">
                <a:solidFill>
                  <a:srgbClr val="000000"/>
                </a:solidFill>
                <a:effectLst/>
                <a:latin typeface="+mn-lt"/>
              </a:rPr>
              <a:t>Oaken: Fast and Efficient LLM Serving with Online-Offline Hybrid KV Cache Quantization</a:t>
            </a:r>
            <a:endParaRPr lang="zh-CN" altLang="en-US" sz="2800" b="1" dirty="0">
              <a:latin typeface="+mn-lt"/>
            </a:endParaRPr>
          </a:p>
        </p:txBody>
      </p:sp>
      <p:pic>
        <p:nvPicPr>
          <p:cNvPr id="4" name="图片 3"/>
          <p:cNvPicPr>
            <a:picLocks noChangeAspect="1"/>
          </p:cNvPicPr>
          <p:nvPr/>
        </p:nvPicPr>
        <p:blipFill>
          <a:blip r:embed="rId1"/>
          <a:stretch>
            <a:fillRect/>
          </a:stretch>
        </p:blipFill>
        <p:spPr>
          <a:xfrm>
            <a:off x="480750" y="1872237"/>
            <a:ext cx="4886613" cy="4629874"/>
          </a:xfrm>
          <a:prstGeom prst="rect">
            <a:avLst/>
          </a:prstGeom>
        </p:spPr>
      </p:pic>
      <p:pic>
        <p:nvPicPr>
          <p:cNvPr id="7" name="图片 6"/>
          <p:cNvPicPr>
            <a:picLocks noChangeAspect="1"/>
          </p:cNvPicPr>
          <p:nvPr/>
        </p:nvPicPr>
        <p:blipFill>
          <a:blip r:embed="rId2"/>
          <a:stretch>
            <a:fillRect/>
          </a:stretch>
        </p:blipFill>
        <p:spPr>
          <a:xfrm>
            <a:off x="5761363" y="2437692"/>
            <a:ext cx="6207080" cy="3302539"/>
          </a:xfrm>
          <a:prstGeom prst="rect">
            <a:avLst/>
          </a:prstGeom>
        </p:spPr>
      </p:pic>
      <p:sp>
        <p:nvSpPr>
          <p:cNvPr id="2" name="文本框 1"/>
          <p:cNvSpPr txBox="1"/>
          <p:nvPr/>
        </p:nvSpPr>
        <p:spPr>
          <a:xfrm>
            <a:off x="115570" y="1296670"/>
            <a:ext cx="4064000" cy="450850"/>
          </a:xfrm>
          <a:prstGeom prst="rect">
            <a:avLst/>
          </a:prstGeom>
          <a:noFill/>
        </p:spPr>
        <p:txBody>
          <a:bodyPr wrap="square" rtlCol="0">
            <a:spAutoFit/>
          </a:bodyPr>
          <a:p>
            <a:r>
              <a:rPr lang="en-US" altLang="zh-CN" b="1">
                <a:latin typeface="+mn-lt"/>
                <a:cs typeface="+mn-lt"/>
              </a:rPr>
              <a:t>Architecture Overview</a:t>
            </a:r>
            <a:endParaRPr lang="zh-CN" altLang="en-US" b="1">
              <a:latin typeface="+mn-lt"/>
              <a:cs typeface="+mn-lt"/>
            </a:endParaRPr>
          </a:p>
        </p:txBody>
      </p:sp>
      <p:sp>
        <p:nvSpPr>
          <p:cNvPr id="5" name="文本框 4"/>
          <p:cNvSpPr txBox="1"/>
          <p:nvPr/>
        </p:nvSpPr>
        <p:spPr>
          <a:xfrm>
            <a:off x="7158355" y="1871980"/>
            <a:ext cx="4064000" cy="450850"/>
          </a:xfrm>
          <a:prstGeom prst="rect">
            <a:avLst/>
          </a:prstGeom>
          <a:noFill/>
        </p:spPr>
        <p:txBody>
          <a:bodyPr wrap="square" rtlCol="0">
            <a:spAutoFit/>
          </a:bodyPr>
          <a:p>
            <a:pPr algn="ctr"/>
            <a:r>
              <a:rPr lang="en-US" altLang="zh-CN" b="1">
                <a:latin typeface="+mn-lt"/>
                <a:cs typeface="+mn-lt"/>
              </a:rPr>
              <a:t>memory management unit (MMU)</a:t>
            </a:r>
            <a:endParaRPr lang="en-US" altLang="zh-CN" b="1">
              <a:latin typeface="+mn-lt"/>
              <a:cs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747" y="129148"/>
            <a:ext cx="11852476" cy="1154355"/>
          </a:xfrm>
          <a:prstGeom prst="rect">
            <a:avLst/>
          </a:prstGeom>
          <a:noFill/>
        </p:spPr>
        <p:txBody>
          <a:bodyPr wrap="square">
            <a:spAutoFit/>
          </a:bodyPr>
          <a:lstStyle/>
          <a:p>
            <a:pPr>
              <a:buNone/>
            </a:pPr>
            <a:r>
              <a:rPr lang="en-US" altLang="zh-CN" sz="2800" b="1" dirty="0">
                <a:solidFill>
                  <a:srgbClr val="000000"/>
                </a:solidFill>
                <a:effectLst/>
                <a:latin typeface="+mn-lt"/>
              </a:rPr>
              <a:t>Oaken: Fast and Efficient LLM Serving with Online-Offline Hybrid KV Cache Quantization</a:t>
            </a:r>
            <a:endParaRPr lang="zh-CN" altLang="en-US" sz="2800" b="1" dirty="0">
              <a:latin typeface="+mn-lt"/>
            </a:endParaRPr>
          </a:p>
        </p:txBody>
      </p:sp>
      <p:pic>
        <p:nvPicPr>
          <p:cNvPr id="5" name="图片 4"/>
          <p:cNvPicPr>
            <a:picLocks noChangeAspect="1"/>
          </p:cNvPicPr>
          <p:nvPr/>
        </p:nvPicPr>
        <p:blipFill>
          <a:blip r:embed="rId1"/>
          <a:stretch>
            <a:fillRect/>
          </a:stretch>
        </p:blipFill>
        <p:spPr>
          <a:xfrm>
            <a:off x="1342390" y="4179570"/>
            <a:ext cx="10356215" cy="2379345"/>
          </a:xfrm>
          <a:prstGeom prst="rect">
            <a:avLst/>
          </a:prstGeom>
        </p:spPr>
      </p:pic>
      <p:pic>
        <p:nvPicPr>
          <p:cNvPr id="6" name="图片 5"/>
          <p:cNvPicPr>
            <a:picLocks noChangeAspect="1"/>
          </p:cNvPicPr>
          <p:nvPr/>
        </p:nvPicPr>
        <p:blipFill>
          <a:blip r:embed="rId2"/>
          <a:stretch>
            <a:fillRect/>
          </a:stretch>
        </p:blipFill>
        <p:spPr>
          <a:xfrm>
            <a:off x="2471420" y="1431290"/>
            <a:ext cx="8098155" cy="2674620"/>
          </a:xfrm>
          <a:prstGeom prst="rect">
            <a:avLst/>
          </a:prstGeom>
        </p:spPr>
      </p:pic>
      <p:sp>
        <p:nvSpPr>
          <p:cNvPr id="8" name="文本框 7"/>
          <p:cNvSpPr txBox="1"/>
          <p:nvPr/>
        </p:nvSpPr>
        <p:spPr>
          <a:xfrm>
            <a:off x="115570" y="1340485"/>
            <a:ext cx="4064000" cy="450850"/>
          </a:xfrm>
          <a:prstGeom prst="rect">
            <a:avLst/>
          </a:prstGeom>
          <a:noFill/>
        </p:spPr>
        <p:txBody>
          <a:bodyPr wrap="square" rtlCol="0">
            <a:spAutoFit/>
          </a:bodyPr>
          <a:p>
            <a:r>
              <a:rPr lang="en-US" altLang="zh-CN" b="1">
                <a:latin typeface="+mn-lt"/>
                <a:cs typeface="+mn-lt"/>
              </a:rPr>
              <a:t>Evaluation</a:t>
            </a:r>
            <a:endParaRPr lang="en-US" altLang="zh-CN" b="1">
              <a:latin typeface="+mn-lt"/>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234685" y="0"/>
            <a:ext cx="11790737" cy="1325563"/>
          </a:xfrm>
        </p:spPr>
        <p:txBody>
          <a:bodyPr>
            <a:normAutofit/>
          </a:bodyPr>
          <a:lstStyle/>
          <a:p>
            <a:r>
              <a:rPr lang="en-US" altLang="zh-CN" sz="2800" b="1" dirty="0">
                <a:latin typeface="+mn-lt"/>
                <a:ea typeface="+mn-ea"/>
                <a:cs typeface="+mn-ea"/>
                <a:sym typeface="+mn-lt"/>
              </a:rPr>
              <a:t>Idea: </a:t>
            </a:r>
            <a:r>
              <a:rPr lang="en-US" altLang="zh-CN" sz="2800" dirty="0">
                <a:latin typeface="+mn-lt"/>
              </a:rPr>
              <a:t>Modality-Balanced Quantization for Diffusion Model</a:t>
            </a:r>
            <a:endParaRPr lang="en-US" altLang="zh-CN" sz="2800" b="1" dirty="0">
              <a:latin typeface="+mn-lt"/>
              <a:ea typeface="+mn-ea"/>
              <a:cs typeface="+mn-ea"/>
              <a:sym typeface="+mn-lt"/>
            </a:endParaRPr>
          </a:p>
        </p:txBody>
      </p:sp>
      <p:sp>
        <p:nvSpPr>
          <p:cNvPr id="11" name="文本框 10"/>
          <p:cNvSpPr txBox="1"/>
          <p:nvPr/>
        </p:nvSpPr>
        <p:spPr>
          <a:xfrm>
            <a:off x="448910" y="6199774"/>
            <a:ext cx="6097772" cy="386516"/>
          </a:xfrm>
          <a:prstGeom prst="rect">
            <a:avLst/>
          </a:prstGeom>
          <a:noFill/>
        </p:spPr>
        <p:txBody>
          <a:bodyPr wrap="square">
            <a:spAutoFit/>
          </a:bodyPr>
          <a:lstStyle/>
          <a:p>
            <a:r>
              <a:rPr lang="en-US" altLang="zh-CN" sz="1600" dirty="0">
                <a:solidFill>
                  <a:srgbClr val="000000"/>
                </a:solidFill>
                <a:effectLst/>
                <a:latin typeface="+mn-lt"/>
              </a:rPr>
              <a:t>VACE: All-in-One Video Creation and Editing, </a:t>
            </a:r>
            <a:r>
              <a:rPr lang="en-US" altLang="zh-CN" sz="1600" dirty="0" err="1">
                <a:latin typeface="+mn-lt"/>
              </a:rPr>
              <a:t>Tongyi</a:t>
            </a:r>
            <a:r>
              <a:rPr lang="en-US" altLang="zh-CN" sz="1600" dirty="0">
                <a:latin typeface="+mn-lt"/>
              </a:rPr>
              <a:t> Lab</a:t>
            </a:r>
            <a:endParaRPr lang="zh-CN" altLang="en-US" sz="1600" dirty="0">
              <a:latin typeface="+mn-lt"/>
            </a:endParaRPr>
          </a:p>
        </p:txBody>
      </p:sp>
      <p:pic>
        <p:nvPicPr>
          <p:cNvPr id="7" name="图片 6"/>
          <p:cNvPicPr>
            <a:picLocks noChangeAspect="1"/>
          </p:cNvPicPr>
          <p:nvPr/>
        </p:nvPicPr>
        <p:blipFill>
          <a:blip r:embed="rId1"/>
          <a:srcRect b="1816"/>
          <a:stretch>
            <a:fillRect/>
          </a:stretch>
        </p:blipFill>
        <p:spPr>
          <a:xfrm>
            <a:off x="2076927" y="2222205"/>
            <a:ext cx="8038145" cy="3870252"/>
          </a:xfrm>
          <a:prstGeom prst="rect">
            <a:avLst/>
          </a:prstGeom>
        </p:spPr>
      </p:pic>
      <p:graphicFrame>
        <p:nvGraphicFramePr>
          <p:cNvPr id="8" name="表格 7"/>
          <p:cNvGraphicFramePr>
            <a:graphicFrameLocks noGrp="1"/>
          </p:cNvGraphicFramePr>
          <p:nvPr/>
        </p:nvGraphicFramePr>
        <p:xfrm>
          <a:off x="838200" y="3631883"/>
          <a:ext cx="10515600" cy="365760"/>
        </p:xfrm>
        <a:graphic>
          <a:graphicData uri="http://schemas.openxmlformats.org/drawingml/2006/table">
            <a:tbl>
              <a:tblPr/>
              <a:tblGrid>
                <a:gridCol w="10515600"/>
              </a:tblGrid>
              <a:tr h="0">
                <a:tc>
                  <a:txBody>
                    <a:bodyPr/>
                    <a:lstStyle/>
                    <a:p>
                      <a:endParaRPr lang="zh-CN" altLang="en-US"/>
                    </a:p>
                  </a:txBody>
                  <a:tcPr anchor="ctr">
                    <a:lnL>
                      <a:noFill/>
                    </a:lnL>
                    <a:lnR>
                      <a:noFill/>
                    </a:lnR>
                    <a:lnT>
                      <a:noFill/>
                    </a:lnT>
                    <a:lnB>
                      <a:noFill/>
                    </a:lnB>
                    <a:noFill/>
                  </a:tcPr>
                </a:tc>
              </a:tr>
            </a:tbl>
          </a:graphicData>
        </a:graphic>
      </p:graphicFrame>
      <p:graphicFrame>
        <p:nvGraphicFramePr>
          <p:cNvPr id="9" name="表格 8"/>
          <p:cNvGraphicFramePr>
            <a:graphicFrameLocks noGrp="1"/>
          </p:cNvGraphicFramePr>
          <p:nvPr/>
        </p:nvGraphicFramePr>
        <p:xfrm>
          <a:off x="234686" y="1453844"/>
          <a:ext cx="11673779" cy="640080"/>
        </p:xfrm>
        <a:graphic>
          <a:graphicData uri="http://schemas.openxmlformats.org/drawingml/2006/table">
            <a:tbl>
              <a:tblPr/>
              <a:tblGrid>
                <a:gridCol w="11673779"/>
              </a:tblGrid>
              <a:tr h="0">
                <a:tc>
                  <a:txBody>
                    <a:bodyPr/>
                    <a:lstStyle/>
                    <a:p>
                      <a:r>
                        <a:rPr lang="en-US" b="1" dirty="0"/>
                        <a:t>Four Task in one model: </a:t>
                      </a:r>
                      <a:r>
                        <a:rPr lang="en-US" dirty="0"/>
                        <a:t>Text-to-Video Generation, </a:t>
                      </a:r>
                      <a:r>
                        <a:rPr lang="en-US" altLang="zh-CN" dirty="0"/>
                        <a:t>Reference-to-Video Generation, Video-to-Video Editing, Masked Video-to-Video Editing</a:t>
                      </a:r>
                      <a:endParaRPr lang="en-US" dirty="0"/>
                    </a:p>
                  </a:txBody>
                  <a:tcPr anchor="ctr">
                    <a:lnL>
                      <a:noFill/>
                    </a:lnL>
                    <a:lnR>
                      <a:noFill/>
                    </a:lnR>
                    <a:lnT>
                      <a:noFill/>
                    </a:lnT>
                    <a:lnB>
                      <a:noFill/>
                    </a:lnB>
                    <a:no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48910" y="3125130"/>
            <a:ext cx="11102793" cy="3075916"/>
          </a:xfrm>
          <a:prstGeom prst="rect">
            <a:avLst/>
          </a:prstGeom>
        </p:spPr>
      </p:pic>
      <p:sp>
        <p:nvSpPr>
          <p:cNvPr id="5" name="矩形 4"/>
          <p:cNvSpPr/>
          <p:nvPr/>
        </p:nvSpPr>
        <p:spPr>
          <a:xfrm>
            <a:off x="2757323" y="3250038"/>
            <a:ext cx="2735163" cy="60161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908104" y="3250037"/>
            <a:ext cx="2980715" cy="9418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48910" y="6135976"/>
            <a:ext cx="6097772" cy="386516"/>
          </a:xfrm>
          <a:prstGeom prst="rect">
            <a:avLst/>
          </a:prstGeom>
          <a:noFill/>
        </p:spPr>
        <p:txBody>
          <a:bodyPr wrap="square">
            <a:spAutoFit/>
          </a:bodyPr>
          <a:lstStyle/>
          <a:p>
            <a:r>
              <a:rPr lang="en-US" altLang="zh-CN" sz="1600" dirty="0">
                <a:solidFill>
                  <a:srgbClr val="000000"/>
                </a:solidFill>
                <a:effectLst/>
                <a:latin typeface="+mn-lt"/>
              </a:rPr>
              <a:t>VACE: All-in-One Video Creation and Editing, </a:t>
            </a:r>
            <a:r>
              <a:rPr lang="en-US" altLang="zh-CN" sz="1600" dirty="0" err="1">
                <a:latin typeface="+mn-lt"/>
              </a:rPr>
              <a:t>Tongyi</a:t>
            </a:r>
            <a:r>
              <a:rPr lang="en-US" altLang="zh-CN" sz="1600" dirty="0">
                <a:latin typeface="+mn-lt"/>
              </a:rPr>
              <a:t> Lab</a:t>
            </a:r>
            <a:endParaRPr lang="zh-CN" altLang="en-US" sz="1600" dirty="0">
              <a:latin typeface="+mn-lt"/>
            </a:endParaRPr>
          </a:p>
        </p:txBody>
      </p:sp>
      <p:sp>
        <p:nvSpPr>
          <p:cNvPr id="14" name="标题 1"/>
          <p:cNvSpPr>
            <a:spLocks noGrp="1"/>
          </p:cNvSpPr>
          <p:nvPr>
            <p:ph type="title"/>
          </p:nvPr>
        </p:nvSpPr>
        <p:spPr>
          <a:xfrm>
            <a:off x="234685" y="0"/>
            <a:ext cx="11790737" cy="1325563"/>
          </a:xfrm>
        </p:spPr>
        <p:txBody>
          <a:bodyPr>
            <a:normAutofit/>
          </a:bodyPr>
          <a:lstStyle/>
          <a:p>
            <a:r>
              <a:rPr lang="en-US" altLang="zh-CN" sz="2800" b="1" dirty="0">
                <a:latin typeface="+mn-lt"/>
                <a:ea typeface="+mn-ea"/>
                <a:cs typeface="+mn-ea"/>
                <a:sym typeface="+mn-lt"/>
              </a:rPr>
              <a:t>Idea: </a:t>
            </a:r>
            <a:r>
              <a:rPr lang="en-US" altLang="zh-CN" sz="2800" dirty="0">
                <a:latin typeface="+mn-lt"/>
              </a:rPr>
              <a:t>Modality-Balanced Quantization for Diffusion Model</a:t>
            </a:r>
            <a:endParaRPr lang="en-US" altLang="zh-CN" sz="2800" b="1" dirty="0">
              <a:latin typeface="+mn-lt"/>
              <a:ea typeface="+mn-ea"/>
              <a:cs typeface="+mn-ea"/>
              <a:sym typeface="+mn-lt"/>
            </a:endParaRPr>
          </a:p>
        </p:txBody>
      </p:sp>
      <p:sp>
        <p:nvSpPr>
          <p:cNvPr id="16" name="Rectangle 2"/>
          <p:cNvSpPr>
            <a:spLocks noChangeArrowheads="1"/>
          </p:cNvSpPr>
          <p:nvPr/>
        </p:nvSpPr>
        <p:spPr bwMode="auto">
          <a:xfrm>
            <a:off x="-82683" y="1318654"/>
            <a:ext cx="1235736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rtl="0" eaLnBrk="0" fontAlgn="base" hangingPunct="0">
              <a:lnSpc>
                <a:spcPct val="100000"/>
              </a:lnSpc>
              <a:spcBef>
                <a:spcPct val="0"/>
              </a:spcBef>
              <a:spcAft>
                <a:spcPct val="0"/>
              </a:spcAft>
              <a:buFont typeface="Arial" panose="020B0604020202020204" pitchFamily="34" charset="0"/>
              <a:buChar char="•"/>
            </a:pPr>
            <a:r>
              <a:rPr kumimoji="0" lang="zh-CN" altLang="zh-CN" sz="1800" b="1" u="none" strike="noStrike" cap="none" normalizeH="0" baseline="0" dirty="0">
                <a:ln>
                  <a:noFill/>
                </a:ln>
                <a:solidFill>
                  <a:schemeClr val="tx1"/>
                </a:solidFill>
                <a:effectLst/>
                <a:latin typeface="+mn-lt"/>
              </a:rPr>
              <a:t>Not all tokens are equal</a:t>
            </a:r>
            <a:br>
              <a:rPr kumimoji="0" lang="zh-CN" altLang="zh-CN" sz="1800" b="0" u="none" strike="noStrike" cap="none" normalizeH="0" baseline="0" dirty="0">
                <a:ln>
                  <a:noFill/>
                </a:ln>
                <a:solidFill>
                  <a:schemeClr val="tx1"/>
                </a:solidFill>
                <a:effectLst/>
                <a:latin typeface="+mn-lt"/>
              </a:rPr>
            </a:br>
            <a:r>
              <a:rPr kumimoji="0" lang="zh-CN" altLang="zh-CN" sz="1800" b="0" u="none" strike="noStrike" cap="none" normalizeH="0" baseline="0" dirty="0">
                <a:ln>
                  <a:noFill/>
                </a:ln>
                <a:solidFill>
                  <a:schemeClr val="tx1"/>
                </a:solidFill>
                <a:effectLst/>
                <a:latin typeface="+mn-lt"/>
              </a:rPr>
              <a:t>In LLM quantization, </a:t>
            </a:r>
            <a:r>
              <a:rPr kumimoji="0" lang="en-US" altLang="zh-CN" sz="1800" b="0" u="none" strike="noStrike" cap="none" normalizeH="0" baseline="0" dirty="0">
                <a:ln>
                  <a:noFill/>
                </a:ln>
                <a:solidFill>
                  <a:schemeClr val="tx1"/>
                </a:solidFill>
                <a:effectLst/>
                <a:latin typeface="+mn-lt"/>
              </a:rPr>
              <a:t>each</a:t>
            </a:r>
            <a:r>
              <a:rPr kumimoji="0" lang="zh-CN" altLang="zh-CN" sz="1800" b="0" u="none" strike="noStrike" cap="none" normalizeH="0" baseline="0" dirty="0">
                <a:ln>
                  <a:noFill/>
                </a:ln>
                <a:solidFill>
                  <a:schemeClr val="tx1"/>
                </a:solidFill>
                <a:effectLst/>
                <a:latin typeface="+mn-lt"/>
              </a:rPr>
              <a:t> </a:t>
            </a:r>
            <a:r>
              <a:rPr kumimoji="0" lang="en-US" altLang="zh-CN" sz="1800" b="0" u="none" strike="noStrike" cap="none" normalizeH="0" baseline="0" dirty="0">
                <a:ln>
                  <a:noFill/>
                </a:ln>
                <a:solidFill>
                  <a:schemeClr val="tx1"/>
                </a:solidFill>
                <a:effectLst/>
                <a:latin typeface="+mn-lt"/>
              </a:rPr>
              <a:t>text</a:t>
            </a:r>
            <a:r>
              <a:rPr kumimoji="0" lang="zh-CN" altLang="zh-CN" sz="1800" b="0" u="none" strike="noStrike" cap="none" normalizeH="0" baseline="0" dirty="0">
                <a:ln>
                  <a:noFill/>
                </a:ln>
                <a:solidFill>
                  <a:schemeClr val="tx1"/>
                </a:solidFill>
                <a:effectLst/>
                <a:latin typeface="+mn-lt"/>
              </a:rPr>
              <a:t> token contributes </a:t>
            </a:r>
            <a:r>
              <a:rPr kumimoji="0" lang="zh-CN" altLang="zh-CN" sz="1800" b="0" i="1" u="none" strike="noStrike" cap="none" normalizeH="0" baseline="0" dirty="0">
                <a:ln>
                  <a:noFill/>
                </a:ln>
                <a:solidFill>
                  <a:schemeClr val="tx1"/>
                </a:solidFill>
                <a:effectLst/>
                <a:latin typeface="+mn-lt"/>
              </a:rPr>
              <a:t>the same gradient </a:t>
            </a:r>
            <a:r>
              <a:rPr kumimoji="0" lang="zh-CN" altLang="zh-CN" sz="1800" b="0" u="none" strike="noStrike" cap="none" normalizeH="0" baseline="0" dirty="0">
                <a:ln>
                  <a:noFill/>
                </a:ln>
                <a:solidFill>
                  <a:schemeClr val="tx1"/>
                </a:solidFill>
                <a:effectLst/>
                <a:latin typeface="+mn-lt"/>
              </a:rPr>
              <a:t>to the quantization loss. </a:t>
            </a:r>
            <a:r>
              <a:rPr lang="en-US" altLang="zh-CN" i="1" dirty="0">
                <a:latin typeface="+mn-lt"/>
              </a:rPr>
              <a:t>Multi-modal tokens (text / image / video / mask) carry unequal value</a:t>
            </a:r>
            <a:r>
              <a:rPr lang="en-US" altLang="zh-CN" dirty="0">
                <a:latin typeface="+mn-lt"/>
              </a:rPr>
              <a:t>—allocate precision accordingly.</a:t>
            </a:r>
            <a:endParaRPr lang="en-US" altLang="zh-CN" dirty="0">
              <a:latin typeface="+mn-lt"/>
            </a:endParaRPr>
          </a:p>
          <a:p>
            <a:pPr marL="285750" lvl="0" indent="-285750" rtl="0" eaLnBrk="0" fontAlgn="base" hangingPunct="0">
              <a:lnSpc>
                <a:spcPct val="100000"/>
              </a:lnSpc>
              <a:spcBef>
                <a:spcPct val="0"/>
              </a:spcBef>
              <a:spcAft>
                <a:spcPct val="0"/>
              </a:spcAft>
              <a:buFont typeface="Arial" panose="020B0604020202020204" pitchFamily="34" charset="0"/>
              <a:buChar char="•"/>
            </a:pPr>
            <a:r>
              <a:rPr kumimoji="0" lang="zh-CN" altLang="zh-CN" sz="1800" b="1" u="none" strike="noStrike" cap="none" normalizeH="0" baseline="0" dirty="0">
                <a:ln>
                  <a:noFill/>
                </a:ln>
                <a:solidFill>
                  <a:schemeClr val="tx1"/>
                </a:solidFill>
                <a:effectLst/>
                <a:latin typeface="+mn-lt"/>
              </a:rPr>
              <a:t>Not all KV-cache entries are valuable</a:t>
            </a:r>
            <a:br>
              <a:rPr kumimoji="0" lang="zh-CN" altLang="zh-CN" sz="1800" b="0" u="none" strike="noStrike" cap="none" normalizeH="0" baseline="0" dirty="0">
                <a:ln>
                  <a:noFill/>
                </a:ln>
                <a:solidFill>
                  <a:schemeClr val="tx1"/>
                </a:solidFill>
                <a:effectLst/>
                <a:latin typeface="+mn-lt"/>
              </a:rPr>
            </a:br>
            <a:r>
              <a:rPr kumimoji="0" lang="zh-CN" altLang="zh-CN" sz="1800" b="0" u="none" strike="noStrike" cap="none" normalizeH="0" baseline="0" dirty="0">
                <a:ln>
                  <a:noFill/>
                </a:ln>
                <a:solidFill>
                  <a:schemeClr val="tx1"/>
                </a:solidFill>
                <a:effectLst/>
                <a:latin typeface="+mn-lt"/>
              </a:rPr>
              <a:t>The importance of key–value pairs varies with the token’s modality. </a:t>
            </a:r>
            <a:r>
              <a:rPr kumimoji="0" lang="en-US" altLang="zh-CN" sz="1800" b="0" u="none" strike="noStrike" cap="none" normalizeH="0" baseline="0" dirty="0">
                <a:ln>
                  <a:noFill/>
                </a:ln>
                <a:solidFill>
                  <a:schemeClr val="tx1"/>
                </a:solidFill>
                <a:effectLst/>
                <a:latin typeface="+mn-lt"/>
              </a:rPr>
              <a:t>Store key-value pairs at </a:t>
            </a:r>
            <a:r>
              <a:rPr kumimoji="0" lang="en-US" altLang="zh-CN" sz="1800" b="0" i="1" u="none" strike="noStrike" cap="none" normalizeH="0" baseline="0" dirty="0">
                <a:ln>
                  <a:noFill/>
                </a:ln>
                <a:solidFill>
                  <a:schemeClr val="tx1"/>
                </a:solidFill>
                <a:effectLst/>
                <a:latin typeface="+mn-lt"/>
              </a:rPr>
              <a:t>modality-aware mixed bit-widths </a:t>
            </a:r>
            <a:r>
              <a:rPr kumimoji="0" lang="en-US" altLang="zh-CN" sz="1800" b="0" u="none" strike="noStrike" cap="none" normalizeH="0" baseline="0" dirty="0">
                <a:ln>
                  <a:noFill/>
                </a:ln>
                <a:solidFill>
                  <a:schemeClr val="tx1"/>
                </a:solidFill>
                <a:effectLst/>
                <a:latin typeface="+mn-lt"/>
              </a:rPr>
              <a:t>to trim memory with minimal accuracy drop.</a:t>
            </a:r>
            <a:endParaRPr kumimoji="0" lang="zh-CN" altLang="zh-CN" sz="1800" b="0" u="none" strike="noStrike" cap="none" normalizeH="0" baseline="0" dirty="0">
              <a:ln>
                <a:noFill/>
              </a:ln>
              <a:solidFill>
                <a:schemeClr val="tx1"/>
              </a:solidFill>
              <a:effectLst/>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37949" y="1719860"/>
            <a:ext cx="1456831" cy="455284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599120" y="1719861"/>
            <a:ext cx="10228156" cy="455284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19919" y="1"/>
            <a:ext cx="11972081" cy="1272988"/>
          </a:xfrm>
        </p:spPr>
        <p:txBody>
          <a:bodyPr>
            <a:normAutofit/>
          </a:bodyPr>
          <a:lstStyle/>
          <a:p>
            <a:r>
              <a:rPr lang="en-US" altLang="zh-CN" sz="3200" b="1" dirty="0"/>
              <a:t>Co-Evolution of AI Models and NVIDIA GPU</a:t>
            </a:r>
            <a:endParaRPr lang="zh-CN" altLang="en-US" sz="3200" b="1" dirty="0"/>
          </a:p>
        </p:txBody>
      </p:sp>
      <p:sp>
        <p:nvSpPr>
          <p:cNvPr id="10" name="箭头: 下 9"/>
          <p:cNvSpPr/>
          <p:nvPr/>
        </p:nvSpPr>
        <p:spPr>
          <a:xfrm rot="16200000">
            <a:off x="6238169" y="-1539564"/>
            <a:ext cx="907862" cy="10228155"/>
          </a:xfrm>
          <a:prstGeom prst="downArrow">
            <a:avLst>
              <a:gd name="adj1" fmla="val 20957"/>
              <a:gd name="adj2" fmla="val 88725"/>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00854" y="3998209"/>
            <a:ext cx="1355198" cy="414985"/>
          </a:xfrm>
          <a:prstGeom prst="rect">
            <a:avLst/>
          </a:prstGeom>
          <a:noFill/>
        </p:spPr>
        <p:txBody>
          <a:bodyPr wrap="square">
            <a:spAutoFit/>
          </a:bodyPr>
          <a:lstStyle/>
          <a:p>
            <a:r>
              <a:rPr lang="en-US" altLang="zh-CN" dirty="0">
                <a:latin typeface="+mn-lt"/>
              </a:rPr>
              <a:t>Volta: V100</a:t>
            </a:r>
            <a:endParaRPr lang="zh-CN" altLang="en-US" dirty="0">
              <a:latin typeface="+mn-lt"/>
            </a:endParaRPr>
          </a:p>
        </p:txBody>
      </p:sp>
      <p:sp>
        <p:nvSpPr>
          <p:cNvPr id="13" name="文本框 12"/>
          <p:cNvSpPr txBox="1"/>
          <p:nvPr/>
        </p:nvSpPr>
        <p:spPr>
          <a:xfrm>
            <a:off x="3356420" y="3996285"/>
            <a:ext cx="1215343" cy="416909"/>
          </a:xfrm>
          <a:prstGeom prst="rect">
            <a:avLst/>
          </a:prstGeom>
          <a:noFill/>
        </p:spPr>
        <p:txBody>
          <a:bodyPr wrap="square">
            <a:spAutoFit/>
          </a:bodyPr>
          <a:lstStyle/>
          <a:p>
            <a:pPr algn="ctr"/>
            <a:r>
              <a:rPr lang="en-US" altLang="zh-CN" dirty="0">
                <a:latin typeface="+mn-lt"/>
              </a:rPr>
              <a:t>Turing: T4</a:t>
            </a:r>
            <a:endParaRPr lang="zh-CN" altLang="en-US" dirty="0">
              <a:latin typeface="+mn-lt"/>
            </a:endParaRPr>
          </a:p>
        </p:txBody>
      </p:sp>
      <p:sp>
        <p:nvSpPr>
          <p:cNvPr id="14" name="文本框 13"/>
          <p:cNvSpPr txBox="1"/>
          <p:nvPr/>
        </p:nvSpPr>
        <p:spPr>
          <a:xfrm>
            <a:off x="5002202" y="3998209"/>
            <a:ext cx="1734755" cy="414985"/>
          </a:xfrm>
          <a:prstGeom prst="rect">
            <a:avLst/>
          </a:prstGeom>
          <a:noFill/>
        </p:spPr>
        <p:txBody>
          <a:bodyPr wrap="square">
            <a:spAutoFit/>
          </a:bodyPr>
          <a:lstStyle/>
          <a:p>
            <a:pPr algn="ctr"/>
            <a:r>
              <a:rPr lang="en-US" altLang="zh-CN" dirty="0">
                <a:latin typeface="+mn-lt"/>
              </a:rPr>
              <a:t>Ampere: A100</a:t>
            </a:r>
            <a:endParaRPr lang="zh-CN" altLang="en-US" dirty="0">
              <a:latin typeface="+mn-lt"/>
            </a:endParaRPr>
          </a:p>
        </p:txBody>
      </p:sp>
      <p:sp>
        <p:nvSpPr>
          <p:cNvPr id="15" name="文本框 14"/>
          <p:cNvSpPr txBox="1"/>
          <p:nvPr/>
        </p:nvSpPr>
        <p:spPr>
          <a:xfrm>
            <a:off x="7109514" y="3996285"/>
            <a:ext cx="1734755" cy="414985"/>
          </a:xfrm>
          <a:prstGeom prst="rect">
            <a:avLst/>
          </a:prstGeom>
          <a:noFill/>
        </p:spPr>
        <p:txBody>
          <a:bodyPr wrap="square">
            <a:spAutoFit/>
          </a:bodyPr>
          <a:lstStyle/>
          <a:p>
            <a:pPr algn="ctr"/>
            <a:r>
              <a:rPr lang="en-US" altLang="zh-CN" dirty="0">
                <a:latin typeface="+mn-lt"/>
              </a:rPr>
              <a:t>Hopper: H100</a:t>
            </a:r>
            <a:endParaRPr lang="zh-CN" altLang="en-US" dirty="0">
              <a:latin typeface="+mn-lt"/>
            </a:endParaRPr>
          </a:p>
        </p:txBody>
      </p:sp>
      <p:sp>
        <p:nvSpPr>
          <p:cNvPr id="16" name="文本框 15"/>
          <p:cNvSpPr txBox="1"/>
          <p:nvPr/>
        </p:nvSpPr>
        <p:spPr>
          <a:xfrm>
            <a:off x="9164262" y="3996284"/>
            <a:ext cx="1958048" cy="414985"/>
          </a:xfrm>
          <a:prstGeom prst="rect">
            <a:avLst/>
          </a:prstGeom>
          <a:noFill/>
        </p:spPr>
        <p:txBody>
          <a:bodyPr wrap="square">
            <a:spAutoFit/>
          </a:bodyPr>
          <a:lstStyle/>
          <a:p>
            <a:pPr algn="ctr"/>
            <a:r>
              <a:rPr lang="en-US" altLang="zh-CN" dirty="0">
                <a:latin typeface="+mn-lt"/>
              </a:rPr>
              <a:t>Blackwell: B200</a:t>
            </a:r>
            <a:endParaRPr lang="zh-CN" altLang="en-US" dirty="0">
              <a:latin typeface="+mn-lt"/>
            </a:endParaRPr>
          </a:p>
        </p:txBody>
      </p:sp>
      <p:sp>
        <p:nvSpPr>
          <p:cNvPr id="19" name="文本框 18"/>
          <p:cNvSpPr txBox="1"/>
          <p:nvPr/>
        </p:nvSpPr>
        <p:spPr>
          <a:xfrm>
            <a:off x="1798900" y="2906286"/>
            <a:ext cx="759107" cy="416909"/>
          </a:xfrm>
          <a:prstGeom prst="rect">
            <a:avLst/>
          </a:prstGeom>
          <a:noFill/>
        </p:spPr>
        <p:txBody>
          <a:bodyPr wrap="square">
            <a:spAutoFit/>
          </a:bodyPr>
          <a:lstStyle/>
          <a:p>
            <a:r>
              <a:rPr lang="en-US" altLang="zh-CN" dirty="0">
                <a:latin typeface="+mn-lt"/>
              </a:rPr>
              <a:t>2016</a:t>
            </a:r>
            <a:endParaRPr lang="zh-CN" altLang="en-US" dirty="0">
              <a:latin typeface="+mn-lt"/>
            </a:endParaRPr>
          </a:p>
        </p:txBody>
      </p:sp>
      <p:sp>
        <p:nvSpPr>
          <p:cNvPr id="20" name="文本框 19"/>
          <p:cNvSpPr txBox="1"/>
          <p:nvPr/>
        </p:nvSpPr>
        <p:spPr>
          <a:xfrm>
            <a:off x="3588159" y="2901705"/>
            <a:ext cx="759107" cy="416909"/>
          </a:xfrm>
          <a:prstGeom prst="rect">
            <a:avLst/>
          </a:prstGeom>
          <a:noFill/>
        </p:spPr>
        <p:txBody>
          <a:bodyPr wrap="square">
            <a:spAutoFit/>
          </a:bodyPr>
          <a:lstStyle/>
          <a:p>
            <a:r>
              <a:rPr lang="en-US" altLang="zh-CN" dirty="0">
                <a:latin typeface="+mn-lt"/>
              </a:rPr>
              <a:t>2018</a:t>
            </a:r>
            <a:endParaRPr lang="zh-CN" altLang="en-US" dirty="0">
              <a:latin typeface="+mn-lt"/>
            </a:endParaRPr>
          </a:p>
        </p:txBody>
      </p:sp>
      <p:sp>
        <p:nvSpPr>
          <p:cNvPr id="21" name="文本框 20"/>
          <p:cNvSpPr txBox="1"/>
          <p:nvPr/>
        </p:nvSpPr>
        <p:spPr>
          <a:xfrm>
            <a:off x="5592510" y="2901705"/>
            <a:ext cx="759107" cy="416909"/>
          </a:xfrm>
          <a:prstGeom prst="rect">
            <a:avLst/>
          </a:prstGeom>
          <a:noFill/>
        </p:spPr>
        <p:txBody>
          <a:bodyPr wrap="square">
            <a:spAutoFit/>
          </a:bodyPr>
          <a:lstStyle/>
          <a:p>
            <a:r>
              <a:rPr lang="en-US" altLang="zh-CN" dirty="0">
                <a:latin typeface="+mn-lt"/>
              </a:rPr>
              <a:t>2020</a:t>
            </a:r>
            <a:endParaRPr lang="zh-CN" altLang="en-US" dirty="0">
              <a:latin typeface="+mn-lt"/>
            </a:endParaRPr>
          </a:p>
        </p:txBody>
      </p:sp>
      <p:sp>
        <p:nvSpPr>
          <p:cNvPr id="22" name="文本框 21"/>
          <p:cNvSpPr txBox="1"/>
          <p:nvPr/>
        </p:nvSpPr>
        <p:spPr>
          <a:xfrm>
            <a:off x="7527887" y="2901704"/>
            <a:ext cx="759107" cy="416909"/>
          </a:xfrm>
          <a:prstGeom prst="rect">
            <a:avLst/>
          </a:prstGeom>
          <a:noFill/>
        </p:spPr>
        <p:txBody>
          <a:bodyPr wrap="square">
            <a:spAutoFit/>
          </a:bodyPr>
          <a:lstStyle/>
          <a:p>
            <a:r>
              <a:rPr lang="en-US" altLang="zh-CN" dirty="0">
                <a:latin typeface="+mn-lt"/>
              </a:rPr>
              <a:t>2022</a:t>
            </a:r>
            <a:endParaRPr lang="zh-CN" altLang="en-US" dirty="0">
              <a:latin typeface="+mn-lt"/>
            </a:endParaRPr>
          </a:p>
        </p:txBody>
      </p:sp>
      <p:sp>
        <p:nvSpPr>
          <p:cNvPr id="23" name="文本框 22"/>
          <p:cNvSpPr txBox="1"/>
          <p:nvPr/>
        </p:nvSpPr>
        <p:spPr>
          <a:xfrm>
            <a:off x="9763733" y="2901704"/>
            <a:ext cx="759107" cy="416909"/>
          </a:xfrm>
          <a:prstGeom prst="rect">
            <a:avLst/>
          </a:prstGeom>
          <a:noFill/>
        </p:spPr>
        <p:txBody>
          <a:bodyPr wrap="square">
            <a:spAutoFit/>
          </a:bodyPr>
          <a:lstStyle/>
          <a:p>
            <a:r>
              <a:rPr lang="en-US" altLang="zh-CN" dirty="0">
                <a:latin typeface="+mn-lt"/>
              </a:rPr>
              <a:t>2024</a:t>
            </a:r>
            <a:endParaRPr lang="zh-CN" altLang="en-US" dirty="0">
              <a:latin typeface="+mn-lt"/>
            </a:endParaRPr>
          </a:p>
        </p:txBody>
      </p:sp>
      <p:sp>
        <p:nvSpPr>
          <p:cNvPr id="24" name="文本框 23"/>
          <p:cNvSpPr txBox="1"/>
          <p:nvPr/>
        </p:nvSpPr>
        <p:spPr>
          <a:xfrm>
            <a:off x="1635898" y="4984884"/>
            <a:ext cx="889802" cy="414985"/>
          </a:xfrm>
          <a:prstGeom prst="rect">
            <a:avLst/>
          </a:prstGeom>
          <a:noFill/>
        </p:spPr>
        <p:txBody>
          <a:bodyPr wrap="square">
            <a:spAutoFit/>
          </a:bodyPr>
          <a:lstStyle/>
          <a:p>
            <a:pPr algn="ctr"/>
            <a:r>
              <a:rPr lang="en-US" altLang="zh-CN" dirty="0">
                <a:latin typeface="+mn-lt"/>
              </a:rPr>
              <a:t>FP32</a:t>
            </a:r>
            <a:endParaRPr lang="zh-CN" altLang="en-US" dirty="0">
              <a:latin typeface="+mn-lt"/>
            </a:endParaRPr>
          </a:p>
        </p:txBody>
      </p:sp>
      <p:sp>
        <p:nvSpPr>
          <p:cNvPr id="28" name="文本框 27"/>
          <p:cNvSpPr txBox="1"/>
          <p:nvPr/>
        </p:nvSpPr>
        <p:spPr>
          <a:xfrm>
            <a:off x="57874" y="4804835"/>
            <a:ext cx="1635898" cy="775084"/>
          </a:xfrm>
          <a:prstGeom prst="rect">
            <a:avLst/>
          </a:prstGeom>
          <a:noFill/>
        </p:spPr>
        <p:txBody>
          <a:bodyPr wrap="square">
            <a:spAutoFit/>
          </a:bodyPr>
          <a:lstStyle/>
          <a:p>
            <a:pPr algn="ctr"/>
            <a:r>
              <a:rPr lang="en-US" altLang="zh-CN" b="1" dirty="0">
                <a:latin typeface="+mn-lt"/>
              </a:rPr>
              <a:t>Tensor Core Precision</a:t>
            </a:r>
            <a:endParaRPr lang="zh-CN" altLang="en-US" b="1" dirty="0">
              <a:latin typeface="+mn-lt"/>
            </a:endParaRPr>
          </a:p>
        </p:txBody>
      </p:sp>
      <mc:AlternateContent xmlns:mc="http://schemas.openxmlformats.org/markup-compatibility/2006">
        <mc:Choice xmlns:a14="http://schemas.microsoft.com/office/drawing/2010/main" Requires="a14">
          <p:sp>
            <p:nvSpPr>
              <p:cNvPr id="30" name="文本框 29"/>
              <p:cNvSpPr txBox="1"/>
              <p:nvPr/>
            </p:nvSpPr>
            <p:spPr>
              <a:xfrm>
                <a:off x="1076450" y="1805824"/>
                <a:ext cx="2295886" cy="775084"/>
              </a:xfrm>
              <a:prstGeom prst="rect">
                <a:avLst/>
              </a:prstGeom>
              <a:noFill/>
            </p:spPr>
            <p:txBody>
              <a:bodyPr wrap="square">
                <a:spAutoFit/>
              </a:bodyPr>
              <a:lstStyle/>
              <a:p>
                <a:pPr algn="ctr"/>
                <a:r>
                  <a:rPr lang="en-US" altLang="zh-CN" dirty="0">
                    <a:latin typeface="+mn-lt"/>
                  </a:rPr>
                  <a:t>ResNet-50</a:t>
                </a:r>
                <a:endParaRPr lang="en-US" altLang="zh-CN" i="1" dirty="0">
                  <a:latin typeface="+mn-lt"/>
                  <a:ea typeface="Cambria Math" panose="02040503050406030204" pitchFamily="18" charset="0"/>
                </a:endParaRPr>
              </a:p>
              <a:p>
                <a:pPr algn="ct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latin typeface="+mn-lt"/>
                  </a:rPr>
                  <a:t>25.4M</a:t>
                </a:r>
                <a:endParaRPr lang="zh-CN" altLang="en-US" dirty="0">
                  <a:latin typeface="+mn-lt"/>
                </a:endParaRPr>
              </a:p>
            </p:txBody>
          </p:sp>
        </mc:Choice>
        <mc:Fallback>
          <p:sp>
            <p:nvSpPr>
              <p:cNvPr id="30" name="文本框 29"/>
              <p:cNvSpPr txBox="1">
                <a:spLocks noRot="1" noChangeAspect="1" noMove="1" noResize="1" noEditPoints="1" noAdjustHandles="1" noChangeArrowheads="1" noChangeShapeType="1" noTextEdit="1"/>
              </p:cNvSpPr>
              <p:nvPr/>
            </p:nvSpPr>
            <p:spPr>
              <a:xfrm>
                <a:off x="1076450" y="1805824"/>
                <a:ext cx="2295886" cy="775084"/>
              </a:xfrm>
              <a:prstGeom prst="rect">
                <a:avLst/>
              </a:prstGeom>
              <a:blipFill rotWithShape="1">
                <a:blip r:embed="rId1"/>
                <a:stretch>
                  <a:fillRect l="-5" t="-67" r="21"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2847136" y="1805824"/>
                <a:ext cx="2295886" cy="775084"/>
              </a:xfrm>
              <a:prstGeom prst="rect">
                <a:avLst/>
              </a:prstGeom>
              <a:noFill/>
            </p:spPr>
            <p:txBody>
              <a:bodyPr wrap="square">
                <a:spAutoFit/>
              </a:bodyPr>
              <a:lstStyle/>
              <a:p>
                <a:pPr algn="ctr"/>
                <a:r>
                  <a:rPr lang="en-US" altLang="zh-CN" dirty="0">
                    <a:latin typeface="+mn-lt"/>
                  </a:rPr>
                  <a:t>BERT-Base</a:t>
                </a:r>
                <a:endParaRPr lang="en-US" altLang="zh-CN" dirty="0">
                  <a:latin typeface="+mn-lt"/>
                </a:endParaRPr>
              </a:p>
              <a:p>
                <a:pPr algn="ct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latin typeface="+mn-lt"/>
                  </a:rPr>
                  <a:t>110M</a:t>
                </a:r>
                <a:endParaRPr lang="zh-CN" altLang="en-US" dirty="0">
                  <a:latin typeface="+mn-lt"/>
                </a:endParaRPr>
              </a:p>
            </p:txBody>
          </p:sp>
        </mc:Choice>
        <mc:Fallback>
          <p:sp>
            <p:nvSpPr>
              <p:cNvPr id="32" name="文本框 31"/>
              <p:cNvSpPr txBox="1">
                <a:spLocks noRot="1" noChangeAspect="1" noMove="1" noResize="1" noEditPoints="1" noAdjustHandles="1" noChangeArrowheads="1" noChangeShapeType="1" noTextEdit="1"/>
              </p:cNvSpPr>
              <p:nvPr/>
            </p:nvSpPr>
            <p:spPr>
              <a:xfrm>
                <a:off x="2847136" y="1805824"/>
                <a:ext cx="2295886" cy="775084"/>
              </a:xfrm>
              <a:prstGeom prst="rect">
                <a:avLst/>
              </a:prstGeom>
              <a:blipFill rotWithShape="1">
                <a:blip r:embed="rId2"/>
                <a:stretch>
                  <a:fillRect l="-19" t="-67" r="7"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4988690" y="1805824"/>
                <a:ext cx="1934787" cy="775084"/>
              </a:xfrm>
              <a:prstGeom prst="rect">
                <a:avLst/>
              </a:prstGeom>
              <a:noFill/>
            </p:spPr>
            <p:txBody>
              <a:bodyPr wrap="square">
                <a:spAutoFit/>
              </a:bodyPr>
              <a:lstStyle/>
              <a:p>
                <a:pPr algn="ctr"/>
                <a:r>
                  <a:rPr lang="en-US" altLang="zh-CN" dirty="0">
                    <a:latin typeface="+mn-lt"/>
                  </a:rPr>
                  <a:t>GPT-3</a:t>
                </a:r>
                <a:endParaRPr lang="en-US" altLang="zh-CN" i="1" dirty="0">
                  <a:latin typeface="+mn-lt"/>
                  <a:ea typeface="Cambria Math" panose="02040503050406030204" pitchFamily="18" charset="0"/>
                </a:endParaRPr>
              </a:p>
              <a:p>
                <a:pPr algn="ct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latin typeface="+mn-lt"/>
                  </a:rPr>
                  <a:t>326GB</a:t>
                </a:r>
                <a:endParaRPr lang="zh-CN" altLang="en-US" dirty="0">
                  <a:latin typeface="+mn-lt"/>
                </a:endParaRPr>
              </a:p>
            </p:txBody>
          </p:sp>
        </mc:Choice>
        <mc:Fallback>
          <p:sp>
            <p:nvSpPr>
              <p:cNvPr id="33" name="文本框 32"/>
              <p:cNvSpPr txBox="1">
                <a:spLocks noRot="1" noChangeAspect="1" noMove="1" noResize="1" noEditPoints="1" noAdjustHandles="1" noChangeArrowheads="1" noChangeShapeType="1" noTextEdit="1"/>
              </p:cNvSpPr>
              <p:nvPr/>
            </p:nvSpPr>
            <p:spPr>
              <a:xfrm>
                <a:off x="4988690" y="1805824"/>
                <a:ext cx="1934787" cy="775084"/>
              </a:xfrm>
              <a:prstGeom prst="rect">
                <a:avLst/>
              </a:prstGeom>
              <a:blipFill rotWithShape="1">
                <a:blip r:embed="rId3"/>
                <a:stretch>
                  <a:fillRect l="-7" t="-67" r="4"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p:cNvSpPr txBox="1"/>
              <p:nvPr/>
            </p:nvSpPr>
            <p:spPr>
              <a:xfrm>
                <a:off x="6830879" y="1801656"/>
                <a:ext cx="2060532" cy="775084"/>
              </a:xfrm>
              <a:prstGeom prst="rect">
                <a:avLst/>
              </a:prstGeom>
              <a:noFill/>
            </p:spPr>
            <p:txBody>
              <a:bodyPr wrap="square">
                <a:spAutoFit/>
              </a:bodyPr>
              <a:lstStyle/>
              <a:p>
                <a:pPr algn="ctr"/>
                <a:r>
                  <a:rPr lang="en-US" altLang="zh-CN" dirty="0">
                    <a:latin typeface="+mn-lt"/>
                  </a:rPr>
                  <a:t>OPT</a:t>
                </a:r>
                <a:endParaRPr lang="en-US" altLang="zh-CN" i="1" dirty="0">
                  <a:latin typeface="+mn-lt"/>
                  <a:ea typeface="Cambria Math" panose="02040503050406030204" pitchFamily="18" charset="0"/>
                </a:endParaRPr>
              </a:p>
              <a:p>
                <a:pPr algn="ct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latin typeface="+mn-lt"/>
                  </a:rPr>
                  <a:t>350GB</a:t>
                </a:r>
                <a:endParaRPr lang="zh-CN" altLang="en-US" dirty="0">
                  <a:latin typeface="+mn-lt"/>
                </a:endParaRPr>
              </a:p>
            </p:txBody>
          </p:sp>
        </mc:Choice>
        <mc:Fallback>
          <p:sp>
            <p:nvSpPr>
              <p:cNvPr id="34" name="文本框 33"/>
              <p:cNvSpPr txBox="1">
                <a:spLocks noRot="1" noChangeAspect="1" noMove="1" noResize="1" noEditPoints="1" noAdjustHandles="1" noChangeArrowheads="1" noChangeShapeType="1" noTextEdit="1"/>
              </p:cNvSpPr>
              <p:nvPr/>
            </p:nvSpPr>
            <p:spPr>
              <a:xfrm>
                <a:off x="6830879" y="1801656"/>
                <a:ext cx="2060532" cy="775084"/>
              </a:xfrm>
              <a:prstGeom prst="rect">
                <a:avLst/>
              </a:prstGeom>
              <a:blipFill rotWithShape="1">
                <a:blip r:embed="rId4"/>
                <a:stretch>
                  <a:fillRect l="-9" t="-21" r="7"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nvSpPr>
            <p:spPr>
              <a:xfrm>
                <a:off x="8876581" y="1805824"/>
                <a:ext cx="2547633" cy="775084"/>
              </a:xfrm>
              <a:prstGeom prst="rect">
                <a:avLst/>
              </a:prstGeom>
              <a:noFill/>
            </p:spPr>
            <p:txBody>
              <a:bodyPr wrap="square">
                <a:spAutoFit/>
              </a:bodyPr>
              <a:lstStyle/>
              <a:p>
                <a:pPr algn="ctr"/>
                <a:r>
                  <a:rPr lang="en-US" altLang="zh-CN" dirty="0">
                    <a:latin typeface="+mn-lt"/>
                  </a:rPr>
                  <a:t>Deepseek-R1</a:t>
                </a:r>
                <a:endParaRPr lang="en-US" altLang="zh-CN" dirty="0">
                  <a:latin typeface="+mn-lt"/>
                </a:endParaRPr>
              </a:p>
              <a:p>
                <a:pPr algn="ct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latin typeface="+mn-lt"/>
                  </a:rPr>
                  <a:t>671GB</a:t>
                </a:r>
                <a:endParaRPr lang="zh-CN" altLang="en-US" dirty="0">
                  <a:latin typeface="+mn-lt"/>
                </a:endParaRPr>
              </a:p>
            </p:txBody>
          </p:sp>
        </mc:Choice>
        <mc:Fallback>
          <p:sp>
            <p:nvSpPr>
              <p:cNvPr id="35" name="文本框 34"/>
              <p:cNvSpPr txBox="1">
                <a:spLocks noRot="1" noChangeAspect="1" noMove="1" noResize="1" noEditPoints="1" noAdjustHandles="1" noChangeArrowheads="1" noChangeShapeType="1" noTextEdit="1"/>
              </p:cNvSpPr>
              <p:nvPr/>
            </p:nvSpPr>
            <p:spPr>
              <a:xfrm>
                <a:off x="8876581" y="1805824"/>
                <a:ext cx="2547633" cy="775084"/>
              </a:xfrm>
              <a:prstGeom prst="rect">
                <a:avLst/>
              </a:prstGeom>
              <a:blipFill rotWithShape="1">
                <a:blip r:embed="rId5"/>
                <a:stretch>
                  <a:fillRect l="-22" t="-67" r="22" b="35"/>
                </a:stretch>
              </a:blipFill>
            </p:spPr>
            <p:txBody>
              <a:bodyPr/>
              <a:lstStyle/>
              <a:p>
                <a:r>
                  <a:rPr lang="zh-CN" altLang="en-US">
                    <a:noFill/>
                  </a:rPr>
                  <a:t> </a:t>
                </a:r>
              </a:p>
            </p:txBody>
          </p:sp>
        </mc:Fallback>
      </mc:AlternateContent>
      <p:sp>
        <p:nvSpPr>
          <p:cNvPr id="36" name="文本框 35"/>
          <p:cNvSpPr txBox="1"/>
          <p:nvPr/>
        </p:nvSpPr>
        <p:spPr>
          <a:xfrm>
            <a:off x="131183" y="1801656"/>
            <a:ext cx="1489280" cy="775084"/>
          </a:xfrm>
          <a:prstGeom prst="rect">
            <a:avLst/>
          </a:prstGeom>
          <a:noFill/>
        </p:spPr>
        <p:txBody>
          <a:bodyPr wrap="square">
            <a:spAutoFit/>
          </a:bodyPr>
          <a:lstStyle/>
          <a:p>
            <a:pPr algn="ctr"/>
            <a:r>
              <a:rPr lang="en-US" altLang="zh-CN" b="1" dirty="0">
                <a:latin typeface="+mn-lt"/>
              </a:rPr>
              <a:t>Model Evolution</a:t>
            </a:r>
            <a:endParaRPr lang="zh-CN" altLang="en-US" b="1" dirty="0">
              <a:latin typeface="+mn-lt"/>
            </a:endParaRPr>
          </a:p>
        </p:txBody>
      </p:sp>
      <p:sp>
        <p:nvSpPr>
          <p:cNvPr id="37" name="文本框 36"/>
          <p:cNvSpPr txBox="1"/>
          <p:nvPr/>
        </p:nvSpPr>
        <p:spPr>
          <a:xfrm>
            <a:off x="3240912" y="4984883"/>
            <a:ext cx="1465286" cy="414985"/>
          </a:xfrm>
          <a:prstGeom prst="rect">
            <a:avLst/>
          </a:prstGeom>
          <a:noFill/>
        </p:spPr>
        <p:txBody>
          <a:bodyPr wrap="square">
            <a:spAutoFit/>
          </a:bodyPr>
          <a:lstStyle/>
          <a:p>
            <a:pPr algn="ctr"/>
            <a:r>
              <a:rPr lang="en-US" altLang="zh-CN" dirty="0">
                <a:latin typeface="+mn-lt"/>
              </a:rPr>
              <a:t>FP16/BF16</a:t>
            </a:r>
            <a:endParaRPr lang="zh-CN" altLang="en-US" dirty="0">
              <a:latin typeface="+mn-lt"/>
            </a:endParaRPr>
          </a:p>
        </p:txBody>
      </p:sp>
      <p:sp>
        <p:nvSpPr>
          <p:cNvPr id="38" name="文本框 37"/>
          <p:cNvSpPr txBox="1"/>
          <p:nvPr/>
        </p:nvSpPr>
        <p:spPr>
          <a:xfrm>
            <a:off x="5318816" y="4984883"/>
            <a:ext cx="1243919" cy="414985"/>
          </a:xfrm>
          <a:prstGeom prst="rect">
            <a:avLst/>
          </a:prstGeom>
          <a:noFill/>
        </p:spPr>
        <p:txBody>
          <a:bodyPr wrap="square">
            <a:spAutoFit/>
          </a:bodyPr>
          <a:lstStyle/>
          <a:p>
            <a:pPr algn="ctr"/>
            <a:r>
              <a:rPr lang="en-US" altLang="zh-CN" dirty="0">
                <a:latin typeface="+mn-lt"/>
              </a:rPr>
              <a:t>INT8/INT4</a:t>
            </a:r>
            <a:endParaRPr lang="zh-CN" altLang="en-US" dirty="0">
              <a:latin typeface="+mn-lt"/>
            </a:endParaRPr>
          </a:p>
        </p:txBody>
      </p:sp>
      <p:sp>
        <p:nvSpPr>
          <p:cNvPr id="39" name="文本框 38"/>
          <p:cNvSpPr txBox="1"/>
          <p:nvPr/>
        </p:nvSpPr>
        <p:spPr>
          <a:xfrm>
            <a:off x="7543564" y="4984883"/>
            <a:ext cx="889802" cy="414985"/>
          </a:xfrm>
          <a:prstGeom prst="rect">
            <a:avLst/>
          </a:prstGeom>
          <a:noFill/>
        </p:spPr>
        <p:txBody>
          <a:bodyPr wrap="square">
            <a:spAutoFit/>
          </a:bodyPr>
          <a:lstStyle/>
          <a:p>
            <a:pPr algn="ctr"/>
            <a:r>
              <a:rPr lang="en-US" altLang="zh-CN" dirty="0">
                <a:latin typeface="+mn-lt"/>
              </a:rPr>
              <a:t>FP8</a:t>
            </a:r>
            <a:endParaRPr lang="zh-CN" altLang="en-US" dirty="0">
              <a:latin typeface="+mn-lt"/>
            </a:endParaRPr>
          </a:p>
        </p:txBody>
      </p:sp>
      <p:sp>
        <p:nvSpPr>
          <p:cNvPr id="40" name="文本框 39"/>
          <p:cNvSpPr txBox="1"/>
          <p:nvPr/>
        </p:nvSpPr>
        <p:spPr>
          <a:xfrm>
            <a:off x="9633038" y="4979250"/>
            <a:ext cx="1243918" cy="414985"/>
          </a:xfrm>
          <a:prstGeom prst="rect">
            <a:avLst/>
          </a:prstGeom>
          <a:noFill/>
        </p:spPr>
        <p:txBody>
          <a:bodyPr wrap="square">
            <a:spAutoFit/>
          </a:bodyPr>
          <a:lstStyle/>
          <a:p>
            <a:pPr algn="ctr"/>
            <a:r>
              <a:rPr lang="en-US" altLang="zh-CN" dirty="0">
                <a:latin typeface="+mn-lt"/>
              </a:rPr>
              <a:t>FP6/FP4</a:t>
            </a:r>
            <a:endParaRPr lang="zh-CN" altLang="en-US" dirty="0">
              <a:latin typeface="+mn-lt"/>
            </a:endParaRPr>
          </a:p>
        </p:txBody>
      </p:sp>
      <p:sp>
        <p:nvSpPr>
          <p:cNvPr id="42" name="文本框 41"/>
          <p:cNvSpPr txBox="1"/>
          <p:nvPr/>
        </p:nvSpPr>
        <p:spPr>
          <a:xfrm>
            <a:off x="102246" y="3816185"/>
            <a:ext cx="1547155" cy="775084"/>
          </a:xfrm>
          <a:prstGeom prst="rect">
            <a:avLst/>
          </a:prstGeom>
          <a:noFill/>
        </p:spPr>
        <p:txBody>
          <a:bodyPr wrap="square">
            <a:spAutoFit/>
          </a:bodyPr>
          <a:lstStyle/>
          <a:p>
            <a:pPr algn="ctr"/>
            <a:r>
              <a:rPr lang="en-US" altLang="zh-CN" b="1" dirty="0">
                <a:latin typeface="+mn-lt"/>
              </a:rPr>
              <a:t>GPU Architecture</a:t>
            </a:r>
            <a:endParaRPr lang="zh-CN" altLang="en-US" b="1" dirty="0">
              <a:latin typeface="+mn-lt"/>
            </a:endParaRPr>
          </a:p>
        </p:txBody>
      </p:sp>
      <p:sp>
        <p:nvSpPr>
          <p:cNvPr id="45" name="文本框 44"/>
          <p:cNvSpPr txBox="1"/>
          <p:nvPr/>
        </p:nvSpPr>
        <p:spPr>
          <a:xfrm>
            <a:off x="349173" y="2968381"/>
            <a:ext cx="1053300" cy="414985"/>
          </a:xfrm>
          <a:prstGeom prst="rect">
            <a:avLst/>
          </a:prstGeom>
          <a:noFill/>
        </p:spPr>
        <p:txBody>
          <a:bodyPr wrap="square">
            <a:spAutoFit/>
          </a:bodyPr>
          <a:lstStyle/>
          <a:p>
            <a:pPr algn="ctr"/>
            <a:r>
              <a:rPr lang="en-US" altLang="zh-CN" b="1" dirty="0">
                <a:latin typeface="+mn-lt"/>
              </a:rPr>
              <a:t>Year</a:t>
            </a:r>
            <a:endParaRPr lang="zh-CN" altLang="en-US" b="1" dirty="0">
              <a:latin typeface="+mn-lt"/>
            </a:endParaRPr>
          </a:p>
        </p:txBody>
      </p:sp>
      <p:sp>
        <p:nvSpPr>
          <p:cNvPr id="46" name="文本框 45"/>
          <p:cNvSpPr txBox="1"/>
          <p:nvPr/>
        </p:nvSpPr>
        <p:spPr>
          <a:xfrm>
            <a:off x="57874" y="5749811"/>
            <a:ext cx="1635898" cy="414985"/>
          </a:xfrm>
          <a:prstGeom prst="rect">
            <a:avLst/>
          </a:prstGeom>
          <a:noFill/>
        </p:spPr>
        <p:txBody>
          <a:bodyPr wrap="square">
            <a:spAutoFit/>
          </a:bodyPr>
          <a:lstStyle/>
          <a:p>
            <a:pPr algn="ctr"/>
            <a:r>
              <a:rPr lang="en-US" altLang="zh-CN" b="1" dirty="0">
                <a:latin typeface="+mn-lt"/>
              </a:rPr>
              <a:t>Memory</a:t>
            </a:r>
            <a:endParaRPr lang="zh-CN" altLang="en-US" b="1" dirty="0">
              <a:latin typeface="+mn-lt"/>
            </a:endParaRPr>
          </a:p>
        </p:txBody>
      </p:sp>
      <p:sp>
        <p:nvSpPr>
          <p:cNvPr id="47" name="文本框 46"/>
          <p:cNvSpPr txBox="1"/>
          <p:nvPr/>
        </p:nvSpPr>
        <p:spPr>
          <a:xfrm>
            <a:off x="1660977" y="5762317"/>
            <a:ext cx="889802" cy="414985"/>
          </a:xfrm>
          <a:prstGeom prst="rect">
            <a:avLst/>
          </a:prstGeom>
          <a:noFill/>
        </p:spPr>
        <p:txBody>
          <a:bodyPr wrap="square">
            <a:spAutoFit/>
          </a:bodyPr>
          <a:lstStyle/>
          <a:p>
            <a:pPr algn="ctr"/>
            <a:r>
              <a:rPr lang="en-US" altLang="zh-CN" dirty="0">
                <a:latin typeface="+mn-lt"/>
              </a:rPr>
              <a:t>16GB</a:t>
            </a:r>
            <a:endParaRPr lang="zh-CN" altLang="en-US" dirty="0">
              <a:latin typeface="+mn-lt"/>
            </a:endParaRPr>
          </a:p>
        </p:txBody>
      </p:sp>
      <p:sp>
        <p:nvSpPr>
          <p:cNvPr id="48" name="文本框 47"/>
          <p:cNvSpPr txBox="1"/>
          <p:nvPr/>
        </p:nvSpPr>
        <p:spPr>
          <a:xfrm>
            <a:off x="3265991" y="5762316"/>
            <a:ext cx="1465286" cy="414985"/>
          </a:xfrm>
          <a:prstGeom prst="rect">
            <a:avLst/>
          </a:prstGeom>
          <a:noFill/>
        </p:spPr>
        <p:txBody>
          <a:bodyPr wrap="square">
            <a:spAutoFit/>
          </a:bodyPr>
          <a:lstStyle/>
          <a:p>
            <a:pPr algn="ctr"/>
            <a:r>
              <a:rPr lang="en-US" altLang="zh-CN" dirty="0">
                <a:latin typeface="+mn-lt"/>
              </a:rPr>
              <a:t>32GB</a:t>
            </a:r>
            <a:endParaRPr lang="zh-CN" altLang="en-US" dirty="0">
              <a:latin typeface="+mn-lt"/>
            </a:endParaRPr>
          </a:p>
        </p:txBody>
      </p:sp>
      <p:sp>
        <p:nvSpPr>
          <p:cNvPr id="49" name="文本框 48"/>
          <p:cNvSpPr txBox="1"/>
          <p:nvPr/>
        </p:nvSpPr>
        <p:spPr>
          <a:xfrm>
            <a:off x="5343895" y="5762316"/>
            <a:ext cx="1243919" cy="414985"/>
          </a:xfrm>
          <a:prstGeom prst="rect">
            <a:avLst/>
          </a:prstGeom>
          <a:noFill/>
        </p:spPr>
        <p:txBody>
          <a:bodyPr wrap="square">
            <a:spAutoFit/>
          </a:bodyPr>
          <a:lstStyle/>
          <a:p>
            <a:pPr algn="ctr"/>
            <a:r>
              <a:rPr lang="en-US" altLang="zh-CN" dirty="0">
                <a:latin typeface="+mn-lt"/>
              </a:rPr>
              <a:t>80GB</a:t>
            </a:r>
            <a:endParaRPr lang="zh-CN" altLang="en-US" dirty="0">
              <a:latin typeface="+mn-lt"/>
            </a:endParaRPr>
          </a:p>
        </p:txBody>
      </p:sp>
      <p:sp>
        <p:nvSpPr>
          <p:cNvPr id="50" name="文本框 49"/>
          <p:cNvSpPr txBox="1"/>
          <p:nvPr/>
        </p:nvSpPr>
        <p:spPr>
          <a:xfrm>
            <a:off x="7568643" y="5762316"/>
            <a:ext cx="889802" cy="414985"/>
          </a:xfrm>
          <a:prstGeom prst="rect">
            <a:avLst/>
          </a:prstGeom>
          <a:noFill/>
        </p:spPr>
        <p:txBody>
          <a:bodyPr wrap="square">
            <a:spAutoFit/>
          </a:bodyPr>
          <a:lstStyle/>
          <a:p>
            <a:pPr algn="ctr"/>
            <a:r>
              <a:rPr lang="en-US" altLang="zh-CN" dirty="0">
                <a:latin typeface="+mn-lt"/>
              </a:rPr>
              <a:t>96GB</a:t>
            </a:r>
            <a:endParaRPr lang="zh-CN" altLang="en-US" dirty="0">
              <a:latin typeface="+mn-lt"/>
            </a:endParaRPr>
          </a:p>
        </p:txBody>
      </p:sp>
      <p:sp>
        <p:nvSpPr>
          <p:cNvPr id="51" name="文本框 50"/>
          <p:cNvSpPr txBox="1"/>
          <p:nvPr/>
        </p:nvSpPr>
        <p:spPr>
          <a:xfrm>
            <a:off x="9658117" y="5756683"/>
            <a:ext cx="1243918" cy="414985"/>
          </a:xfrm>
          <a:prstGeom prst="rect">
            <a:avLst/>
          </a:prstGeom>
          <a:noFill/>
        </p:spPr>
        <p:txBody>
          <a:bodyPr wrap="square">
            <a:spAutoFit/>
          </a:bodyPr>
          <a:lstStyle/>
          <a:p>
            <a:pPr algn="ctr"/>
            <a:r>
              <a:rPr lang="en-US" altLang="zh-CN" dirty="0">
                <a:latin typeface="+mn-lt"/>
              </a:rPr>
              <a:t>192GB</a:t>
            </a:r>
            <a:endParaRPr lang="zh-CN" altLang="en-US" dirty="0">
              <a:latin typeface="+mn-lt"/>
            </a:endParaRPr>
          </a:p>
        </p:txBody>
      </p:sp>
      <p:sp>
        <p:nvSpPr>
          <p:cNvPr id="52" name="矩形 51"/>
          <p:cNvSpPr/>
          <p:nvPr/>
        </p:nvSpPr>
        <p:spPr>
          <a:xfrm>
            <a:off x="137949" y="4757196"/>
            <a:ext cx="11668229" cy="85744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a:off x="2178454" y="3320904"/>
            <a:ext cx="0" cy="4929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978679" y="3320904"/>
            <a:ext cx="0" cy="4929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950354" y="3320904"/>
            <a:ext cx="0" cy="4929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874404" y="3320904"/>
            <a:ext cx="0" cy="4929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0141354" y="3320904"/>
            <a:ext cx="0" cy="4929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040" y="272528"/>
            <a:ext cx="10515600" cy="907863"/>
          </a:xfrm>
        </p:spPr>
        <p:txBody>
          <a:bodyPr>
            <a:normAutofit/>
          </a:bodyPr>
          <a:lstStyle/>
          <a:p>
            <a:r>
              <a:rPr lang="en-US" altLang="zh-CN" sz="3200" b="1" dirty="0"/>
              <a:t>Why lower precision better? </a:t>
            </a:r>
            <a:endParaRPr lang="zh-CN" altLang="en-US" sz="3200" b="1" dirty="0"/>
          </a:p>
        </p:txBody>
      </p:sp>
      <p:pic>
        <p:nvPicPr>
          <p:cNvPr id="8" name="图片 7" descr="图表, 瀑布图&#10;&#10;AI 生成的内容可能不正确。"/>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45311" y="1606543"/>
            <a:ext cx="8701378" cy="4223934"/>
          </a:xfrm>
          <a:prstGeom prst="rect">
            <a:avLst/>
          </a:prstGeom>
        </p:spPr>
      </p:pic>
      <p:sp>
        <p:nvSpPr>
          <p:cNvPr id="10" name="文本框 9"/>
          <p:cNvSpPr txBox="1"/>
          <p:nvPr/>
        </p:nvSpPr>
        <p:spPr>
          <a:xfrm>
            <a:off x="432123" y="5827313"/>
            <a:ext cx="11655705" cy="522451"/>
          </a:xfrm>
          <a:prstGeom prst="rect">
            <a:avLst/>
          </a:prstGeom>
          <a:noFill/>
        </p:spPr>
        <p:txBody>
          <a:bodyPr wrap="square">
            <a:spAutoFit/>
          </a:bodyPr>
          <a:lstStyle/>
          <a:p>
            <a:r>
              <a:rPr lang="en-US" altLang="zh-CN" sz="2400" b="1" dirty="0">
                <a:latin typeface="+mn-lt"/>
              </a:rPr>
              <a:t>Lower precision </a:t>
            </a:r>
            <a:r>
              <a:rPr lang="en-US" altLang="zh-CN" sz="2400" dirty="0">
                <a:latin typeface="+mn-lt"/>
              </a:rPr>
              <a:t>operations allow </a:t>
            </a:r>
            <a:r>
              <a:rPr lang="en-US" altLang="zh-CN" sz="2400" b="1" dirty="0">
                <a:latin typeface="+mn-lt"/>
              </a:rPr>
              <a:t>higher compute density throughput </a:t>
            </a:r>
            <a:r>
              <a:rPr lang="en-US" altLang="zh-CN" sz="2400" dirty="0">
                <a:latin typeface="+mn-lt"/>
              </a:rPr>
              <a:t>on GPU</a:t>
            </a:r>
            <a:endParaRPr lang="zh-CN" altLang="en-US" sz="2400"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直接连接符 101"/>
          <p:cNvCxnSpPr/>
          <p:nvPr/>
        </p:nvCxnSpPr>
        <p:spPr>
          <a:xfrm>
            <a:off x="9063102" y="2109109"/>
            <a:ext cx="0" cy="4210493"/>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320658" y="2118292"/>
            <a:ext cx="0" cy="4210493"/>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181102" y="2118292"/>
            <a:ext cx="9965067" cy="4210493"/>
          </a:xfrm>
          <a:prstGeom prst="rect">
            <a:avLst/>
          </a:prstGeom>
          <a:noFill/>
          <a:ln w="19050">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54454" y="331055"/>
            <a:ext cx="10045994" cy="754117"/>
          </a:xfrm>
          <a:prstGeom prst="rect">
            <a:avLst/>
          </a:prstGeom>
          <a:noFill/>
        </p:spPr>
        <p:txBody>
          <a:bodyPr wrap="square" rtlCol="0">
            <a:spAutoFit/>
          </a:bodyPr>
          <a:lstStyle/>
          <a:p>
            <a:pPr algn="ctr"/>
            <a:r>
              <a:rPr lang="en-US" altLang="zh-CN" sz="3600" b="1" dirty="0">
                <a:latin typeface="+mj-lt"/>
              </a:rPr>
              <a:t>Deepseek-V3 FP8 Training</a:t>
            </a:r>
            <a:endParaRPr lang="en-US" altLang="zh-CN" sz="3600" b="1" dirty="0">
              <a:latin typeface="+mj-lt"/>
            </a:endParaRPr>
          </a:p>
        </p:txBody>
      </p:sp>
      <p:sp>
        <p:nvSpPr>
          <p:cNvPr id="11" name="矩形: 圆角 10"/>
          <p:cNvSpPr/>
          <p:nvPr/>
        </p:nvSpPr>
        <p:spPr>
          <a:xfrm>
            <a:off x="1630030" y="2791316"/>
            <a:ext cx="1155626" cy="512050"/>
          </a:xfrm>
          <a:prstGeom prst="roundRect">
            <a:avLst/>
          </a:prstGeom>
          <a:solidFill>
            <a:schemeClr val="accent6">
              <a:lumMod val="20000"/>
              <a:lumOff val="8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Input</a:t>
            </a:r>
            <a:endParaRPr lang="zh-CN" altLang="en-US" dirty="0">
              <a:solidFill>
                <a:schemeClr val="tx1"/>
              </a:solidFill>
            </a:endParaRPr>
          </a:p>
        </p:txBody>
      </p:sp>
      <p:sp>
        <p:nvSpPr>
          <p:cNvPr id="12" name="矩形: 圆角 11"/>
          <p:cNvSpPr/>
          <p:nvPr/>
        </p:nvSpPr>
        <p:spPr>
          <a:xfrm>
            <a:off x="3603145" y="3911513"/>
            <a:ext cx="1155626" cy="512050"/>
          </a:xfrm>
          <a:prstGeom prst="roundRect">
            <a:avLst/>
          </a:prstGeom>
          <a:solidFill>
            <a:schemeClr val="accent6">
              <a:lumMod val="20000"/>
              <a:lumOff val="8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Weight</a:t>
            </a:r>
            <a:endParaRPr lang="zh-CN" altLang="en-US" dirty="0">
              <a:solidFill>
                <a:schemeClr val="tx1"/>
              </a:solidFill>
            </a:endParaRPr>
          </a:p>
        </p:txBody>
      </p:sp>
      <p:sp>
        <p:nvSpPr>
          <p:cNvPr id="13" name="矩形: 圆角 12"/>
          <p:cNvSpPr/>
          <p:nvPr/>
        </p:nvSpPr>
        <p:spPr>
          <a:xfrm>
            <a:off x="1476633" y="3829401"/>
            <a:ext cx="1462420" cy="676275"/>
          </a:xfrm>
          <a:prstGeom prst="roundRect">
            <a:avLst/>
          </a:prstGeom>
          <a:solidFill>
            <a:schemeClr val="accent4">
              <a:lumMod val="40000"/>
              <a:lumOff val="6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ctr"/>
          <a:lstStyle/>
          <a:p>
            <a:pPr algn="ctr"/>
            <a:r>
              <a:rPr lang="en-US" altLang="zh-CN" dirty="0" err="1">
                <a:solidFill>
                  <a:schemeClr val="tx1"/>
                </a:solidFill>
              </a:rPr>
              <a:t>Fprop</a:t>
            </a:r>
            <a:br>
              <a:rPr lang="en-US" altLang="zh-CN" dirty="0">
                <a:solidFill>
                  <a:schemeClr val="tx1"/>
                </a:solidFill>
              </a:rPr>
            </a:br>
            <a:r>
              <a:rPr lang="en-US" altLang="zh-CN" dirty="0">
                <a:solidFill>
                  <a:schemeClr val="tx1"/>
                </a:solidFill>
              </a:rPr>
              <a:t>FP8 GEMM</a:t>
            </a:r>
            <a:endParaRPr lang="zh-CN" altLang="en-US" dirty="0">
              <a:solidFill>
                <a:schemeClr val="tx1"/>
              </a:solidFill>
            </a:endParaRPr>
          </a:p>
        </p:txBody>
      </p:sp>
      <p:sp>
        <p:nvSpPr>
          <p:cNvPr id="15" name="矩形: 圆角 14"/>
          <p:cNvSpPr/>
          <p:nvPr/>
        </p:nvSpPr>
        <p:spPr>
          <a:xfrm>
            <a:off x="1630030" y="5104535"/>
            <a:ext cx="1155626" cy="512050"/>
          </a:xfrm>
          <a:prstGeom prst="roundRect">
            <a:avLst/>
          </a:prstGeom>
          <a:solidFill>
            <a:schemeClr val="accent6">
              <a:lumMod val="20000"/>
              <a:lumOff val="8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Output</a:t>
            </a:r>
            <a:endParaRPr lang="zh-CN" altLang="en-US" dirty="0">
              <a:solidFill>
                <a:schemeClr val="tx1"/>
              </a:solidFill>
            </a:endParaRPr>
          </a:p>
        </p:txBody>
      </p:sp>
      <p:sp>
        <p:nvSpPr>
          <p:cNvPr id="16" name="矩形: 圆角 15"/>
          <p:cNvSpPr/>
          <p:nvPr/>
        </p:nvSpPr>
        <p:spPr>
          <a:xfrm>
            <a:off x="5311034" y="2715799"/>
            <a:ext cx="1332836" cy="663084"/>
          </a:xfrm>
          <a:prstGeom prst="roundRect">
            <a:avLst/>
          </a:prstGeom>
          <a:solidFill>
            <a:schemeClr val="accent6">
              <a:lumMod val="20000"/>
              <a:lumOff val="8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Input</a:t>
            </a:r>
            <a:endParaRPr lang="en-US" altLang="zh-CN" dirty="0">
              <a:solidFill>
                <a:schemeClr val="tx1"/>
              </a:solidFill>
            </a:endParaRPr>
          </a:p>
          <a:p>
            <a:pPr algn="ctr"/>
            <a:r>
              <a:rPr lang="en-US" altLang="zh-CN" dirty="0">
                <a:solidFill>
                  <a:schemeClr val="tx1"/>
                </a:solidFill>
              </a:rPr>
              <a:t>Gradient</a:t>
            </a:r>
            <a:endParaRPr lang="zh-CN" altLang="en-US" dirty="0">
              <a:solidFill>
                <a:schemeClr val="tx1"/>
              </a:solidFill>
            </a:endParaRPr>
          </a:p>
        </p:txBody>
      </p:sp>
      <p:sp>
        <p:nvSpPr>
          <p:cNvPr id="17" name="矩形: 圆角 16"/>
          <p:cNvSpPr/>
          <p:nvPr/>
        </p:nvSpPr>
        <p:spPr>
          <a:xfrm>
            <a:off x="7426286" y="2715799"/>
            <a:ext cx="1332836" cy="663084"/>
          </a:xfrm>
          <a:prstGeom prst="roundRect">
            <a:avLst/>
          </a:prstGeom>
          <a:solidFill>
            <a:schemeClr val="accent1">
              <a:lumMod val="20000"/>
              <a:lumOff val="8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Weight</a:t>
            </a:r>
            <a:endParaRPr lang="en-US" altLang="zh-CN" dirty="0">
              <a:solidFill>
                <a:schemeClr val="tx1"/>
              </a:solidFill>
            </a:endParaRPr>
          </a:p>
          <a:p>
            <a:pPr algn="ctr"/>
            <a:r>
              <a:rPr lang="en-US" altLang="zh-CN" dirty="0">
                <a:solidFill>
                  <a:schemeClr val="tx1"/>
                </a:solidFill>
              </a:rPr>
              <a:t>Gradient</a:t>
            </a:r>
            <a:endParaRPr lang="zh-CN" altLang="en-US" dirty="0">
              <a:solidFill>
                <a:schemeClr val="tx1"/>
              </a:solidFill>
            </a:endParaRPr>
          </a:p>
        </p:txBody>
      </p:sp>
      <p:sp>
        <p:nvSpPr>
          <p:cNvPr id="18" name="矩形: 圆角 17"/>
          <p:cNvSpPr/>
          <p:nvPr/>
        </p:nvSpPr>
        <p:spPr>
          <a:xfrm>
            <a:off x="5246242" y="3829401"/>
            <a:ext cx="1462420" cy="676275"/>
          </a:xfrm>
          <a:prstGeom prst="roundRect">
            <a:avLst/>
          </a:prstGeom>
          <a:solidFill>
            <a:schemeClr val="accent4">
              <a:lumMod val="40000"/>
              <a:lumOff val="6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ctr"/>
          <a:lstStyle/>
          <a:p>
            <a:pPr algn="ctr"/>
            <a:r>
              <a:rPr lang="en-US" altLang="zh-CN" dirty="0" err="1">
                <a:solidFill>
                  <a:schemeClr val="tx1"/>
                </a:solidFill>
              </a:rPr>
              <a:t>Dgrad</a:t>
            </a:r>
            <a:br>
              <a:rPr lang="en-US" altLang="zh-CN" dirty="0">
                <a:solidFill>
                  <a:schemeClr val="tx1"/>
                </a:solidFill>
              </a:rPr>
            </a:br>
            <a:r>
              <a:rPr lang="en-US" altLang="zh-CN" dirty="0">
                <a:solidFill>
                  <a:schemeClr val="tx1"/>
                </a:solidFill>
              </a:rPr>
              <a:t>FP8 GEMM</a:t>
            </a:r>
            <a:endParaRPr lang="zh-CN" altLang="en-US" dirty="0">
              <a:solidFill>
                <a:schemeClr val="tx1"/>
              </a:solidFill>
            </a:endParaRPr>
          </a:p>
        </p:txBody>
      </p:sp>
      <p:sp>
        <p:nvSpPr>
          <p:cNvPr id="19" name="矩形: 圆角 18"/>
          <p:cNvSpPr/>
          <p:nvPr/>
        </p:nvSpPr>
        <p:spPr>
          <a:xfrm>
            <a:off x="7361494" y="3829401"/>
            <a:ext cx="1462420" cy="676275"/>
          </a:xfrm>
          <a:prstGeom prst="roundRect">
            <a:avLst/>
          </a:prstGeom>
          <a:solidFill>
            <a:schemeClr val="accent4">
              <a:lumMod val="40000"/>
              <a:lumOff val="6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ctr"/>
          <a:lstStyle/>
          <a:p>
            <a:pPr algn="ctr"/>
            <a:r>
              <a:rPr lang="en-US" altLang="zh-CN" dirty="0" err="1">
                <a:solidFill>
                  <a:schemeClr val="tx1"/>
                </a:solidFill>
              </a:rPr>
              <a:t>Wgrad</a:t>
            </a:r>
            <a:br>
              <a:rPr lang="en-US" altLang="zh-CN" dirty="0">
                <a:solidFill>
                  <a:schemeClr val="tx1"/>
                </a:solidFill>
              </a:rPr>
            </a:br>
            <a:r>
              <a:rPr lang="en-US" altLang="zh-CN" dirty="0">
                <a:solidFill>
                  <a:schemeClr val="tx1"/>
                </a:solidFill>
              </a:rPr>
              <a:t>FP8 GEMM</a:t>
            </a:r>
            <a:endParaRPr lang="zh-CN" altLang="en-US" dirty="0">
              <a:solidFill>
                <a:schemeClr val="tx1"/>
              </a:solidFill>
            </a:endParaRPr>
          </a:p>
        </p:txBody>
      </p:sp>
      <p:cxnSp>
        <p:nvCxnSpPr>
          <p:cNvPr id="21" name="直接箭头连接符 20"/>
          <p:cNvCxnSpPr>
            <a:stCxn id="11" idx="2"/>
            <a:endCxn id="13" idx="0"/>
          </p:cNvCxnSpPr>
          <p:nvPr/>
        </p:nvCxnSpPr>
        <p:spPr>
          <a:xfrm>
            <a:off x="2207843" y="3303366"/>
            <a:ext cx="0" cy="52603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3" idx="2"/>
            <a:endCxn id="15" idx="0"/>
          </p:cNvCxnSpPr>
          <p:nvPr/>
        </p:nvCxnSpPr>
        <p:spPr>
          <a:xfrm>
            <a:off x="2207843" y="4505676"/>
            <a:ext cx="0" cy="59885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740010" y="2342751"/>
            <a:ext cx="935665" cy="414985"/>
          </a:xfrm>
          <a:prstGeom prst="rect">
            <a:avLst/>
          </a:prstGeom>
          <a:noFill/>
        </p:spPr>
        <p:txBody>
          <a:bodyPr wrap="square" rtlCol="0">
            <a:spAutoFit/>
          </a:bodyPr>
          <a:lstStyle/>
          <a:p>
            <a:pPr algn="ctr"/>
            <a:r>
              <a:rPr lang="en-US" altLang="zh-CN" dirty="0">
                <a:latin typeface="+mn-lt"/>
              </a:rPr>
              <a:t>BF16</a:t>
            </a:r>
            <a:endParaRPr lang="zh-CN" altLang="en-US" dirty="0">
              <a:latin typeface="+mn-lt"/>
            </a:endParaRPr>
          </a:p>
        </p:txBody>
      </p:sp>
      <p:sp>
        <p:nvSpPr>
          <p:cNvPr id="27" name="文本框 26"/>
          <p:cNvSpPr txBox="1"/>
          <p:nvPr/>
        </p:nvSpPr>
        <p:spPr>
          <a:xfrm>
            <a:off x="1740010" y="5575523"/>
            <a:ext cx="935665" cy="414985"/>
          </a:xfrm>
          <a:prstGeom prst="rect">
            <a:avLst/>
          </a:prstGeom>
          <a:noFill/>
        </p:spPr>
        <p:txBody>
          <a:bodyPr wrap="square" rtlCol="0">
            <a:spAutoFit/>
          </a:bodyPr>
          <a:lstStyle/>
          <a:p>
            <a:pPr algn="ctr"/>
            <a:r>
              <a:rPr lang="en-US" altLang="zh-CN" dirty="0">
                <a:latin typeface="+mn-lt"/>
              </a:rPr>
              <a:t>BF16</a:t>
            </a:r>
            <a:endParaRPr lang="zh-CN" altLang="en-US" dirty="0">
              <a:latin typeface="+mn-lt"/>
            </a:endParaRPr>
          </a:p>
        </p:txBody>
      </p:sp>
      <p:cxnSp>
        <p:nvCxnSpPr>
          <p:cNvPr id="29" name="连接符: 肘形 28"/>
          <p:cNvCxnSpPr>
            <a:stCxn id="48" idx="3"/>
            <a:endCxn id="19" idx="2"/>
          </p:cNvCxnSpPr>
          <p:nvPr/>
        </p:nvCxnSpPr>
        <p:spPr>
          <a:xfrm flipV="1">
            <a:off x="6643870" y="4505676"/>
            <a:ext cx="1448834" cy="854884"/>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2" idx="1"/>
            <a:endCxn id="13" idx="3"/>
          </p:cNvCxnSpPr>
          <p:nvPr/>
        </p:nvCxnSpPr>
        <p:spPr>
          <a:xfrm flipH="1">
            <a:off x="2939053" y="4167538"/>
            <a:ext cx="664092" cy="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2" idx="3"/>
            <a:endCxn id="18" idx="1"/>
          </p:cNvCxnSpPr>
          <p:nvPr/>
        </p:nvCxnSpPr>
        <p:spPr>
          <a:xfrm>
            <a:off x="4758771" y="4167538"/>
            <a:ext cx="487471" cy="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8" idx="0"/>
            <a:endCxn id="16" idx="2"/>
          </p:cNvCxnSpPr>
          <p:nvPr/>
        </p:nvCxnSpPr>
        <p:spPr>
          <a:xfrm flipV="1">
            <a:off x="5977452" y="3378883"/>
            <a:ext cx="0" cy="45051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圆角 47"/>
          <p:cNvSpPr/>
          <p:nvPr/>
        </p:nvSpPr>
        <p:spPr>
          <a:xfrm>
            <a:off x="5311034" y="5029018"/>
            <a:ext cx="1332836" cy="663084"/>
          </a:xfrm>
          <a:prstGeom prst="roundRect">
            <a:avLst/>
          </a:prstGeom>
          <a:solidFill>
            <a:schemeClr val="accent6">
              <a:lumMod val="20000"/>
              <a:lumOff val="8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Output</a:t>
            </a:r>
            <a:endParaRPr lang="en-US" altLang="zh-CN" dirty="0">
              <a:solidFill>
                <a:schemeClr val="tx1"/>
              </a:solidFill>
            </a:endParaRPr>
          </a:p>
          <a:p>
            <a:pPr algn="ctr"/>
            <a:r>
              <a:rPr lang="en-US" altLang="zh-CN" dirty="0">
                <a:solidFill>
                  <a:schemeClr val="tx1"/>
                </a:solidFill>
              </a:rPr>
              <a:t>Gradient</a:t>
            </a:r>
            <a:endParaRPr lang="zh-CN" altLang="en-US" dirty="0">
              <a:solidFill>
                <a:schemeClr val="tx1"/>
              </a:solidFill>
            </a:endParaRPr>
          </a:p>
        </p:txBody>
      </p:sp>
      <p:cxnSp>
        <p:nvCxnSpPr>
          <p:cNvPr id="49" name="直接箭头连接符 48"/>
          <p:cNvCxnSpPr>
            <a:stCxn id="48" idx="0"/>
            <a:endCxn id="18" idx="2"/>
          </p:cNvCxnSpPr>
          <p:nvPr/>
        </p:nvCxnSpPr>
        <p:spPr>
          <a:xfrm flipV="1">
            <a:off x="5977452" y="4505676"/>
            <a:ext cx="0" cy="52334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720878" y="3496528"/>
            <a:ext cx="935665" cy="414985"/>
          </a:xfrm>
          <a:prstGeom prst="rect">
            <a:avLst/>
          </a:prstGeom>
          <a:noFill/>
        </p:spPr>
        <p:txBody>
          <a:bodyPr wrap="square" rtlCol="0">
            <a:spAutoFit/>
          </a:bodyPr>
          <a:lstStyle/>
          <a:p>
            <a:pPr algn="ctr"/>
            <a:r>
              <a:rPr lang="en-US" altLang="zh-CN" dirty="0">
                <a:latin typeface="+mn-lt"/>
              </a:rPr>
              <a:t>BF16</a:t>
            </a:r>
            <a:endParaRPr lang="zh-CN" altLang="en-US" dirty="0">
              <a:latin typeface="+mn-lt"/>
            </a:endParaRPr>
          </a:p>
        </p:txBody>
      </p:sp>
      <p:cxnSp>
        <p:nvCxnSpPr>
          <p:cNvPr id="63" name="连接符: 肘形 62"/>
          <p:cNvCxnSpPr>
            <a:stCxn id="11" idx="3"/>
          </p:cNvCxnSpPr>
          <p:nvPr/>
        </p:nvCxnSpPr>
        <p:spPr>
          <a:xfrm>
            <a:off x="2785656" y="3047341"/>
            <a:ext cx="2523145" cy="526035"/>
          </a:xfrm>
          <a:prstGeom prst="bentConnector3">
            <a:avLst>
              <a:gd name="adj1" fmla="val 50000"/>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8" name="连接符: 肘形 67"/>
          <p:cNvCxnSpPr>
            <a:endCxn id="19" idx="1"/>
          </p:cNvCxnSpPr>
          <p:nvPr/>
        </p:nvCxnSpPr>
        <p:spPr>
          <a:xfrm>
            <a:off x="5308801" y="3573376"/>
            <a:ext cx="2052693" cy="594163"/>
          </a:xfrm>
          <a:prstGeom prst="bentConnector3">
            <a:avLst>
              <a:gd name="adj1" fmla="val 8364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9" idx="0"/>
            <a:endCxn id="17" idx="2"/>
          </p:cNvCxnSpPr>
          <p:nvPr/>
        </p:nvCxnSpPr>
        <p:spPr>
          <a:xfrm flipV="1">
            <a:off x="8092704" y="3378883"/>
            <a:ext cx="0" cy="45051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241199" y="3298432"/>
            <a:ext cx="935665" cy="414985"/>
          </a:xfrm>
          <a:prstGeom prst="rect">
            <a:avLst/>
          </a:prstGeom>
          <a:noFill/>
        </p:spPr>
        <p:txBody>
          <a:bodyPr wrap="square" rtlCol="0">
            <a:spAutoFit/>
          </a:bodyPr>
          <a:lstStyle/>
          <a:p>
            <a:pPr algn="ctr"/>
            <a:r>
              <a:rPr lang="en-US" altLang="zh-CN" dirty="0">
                <a:solidFill>
                  <a:srgbClr val="FF0000"/>
                </a:solidFill>
                <a:latin typeface="+mn-lt"/>
              </a:rPr>
              <a:t>To FP8</a:t>
            </a:r>
            <a:endParaRPr lang="zh-CN" altLang="en-US" dirty="0">
              <a:solidFill>
                <a:srgbClr val="FF0000"/>
              </a:solidFill>
              <a:latin typeface="+mn-lt"/>
            </a:endParaRPr>
          </a:p>
        </p:txBody>
      </p:sp>
      <p:sp>
        <p:nvSpPr>
          <p:cNvPr id="78" name="文本框 77"/>
          <p:cNvSpPr txBox="1"/>
          <p:nvPr/>
        </p:nvSpPr>
        <p:spPr>
          <a:xfrm>
            <a:off x="2781336" y="2636818"/>
            <a:ext cx="935665" cy="414985"/>
          </a:xfrm>
          <a:prstGeom prst="rect">
            <a:avLst/>
          </a:prstGeom>
          <a:noFill/>
        </p:spPr>
        <p:txBody>
          <a:bodyPr wrap="square" rtlCol="0">
            <a:spAutoFit/>
          </a:bodyPr>
          <a:lstStyle/>
          <a:p>
            <a:pPr algn="ctr"/>
            <a:r>
              <a:rPr lang="en-US" altLang="zh-CN" dirty="0">
                <a:solidFill>
                  <a:srgbClr val="FF0000"/>
                </a:solidFill>
                <a:latin typeface="+mn-lt"/>
              </a:rPr>
              <a:t>To FP8</a:t>
            </a:r>
            <a:endParaRPr lang="zh-CN" altLang="en-US" dirty="0">
              <a:solidFill>
                <a:srgbClr val="FF0000"/>
              </a:solidFill>
              <a:latin typeface="+mn-lt"/>
            </a:endParaRPr>
          </a:p>
        </p:txBody>
      </p:sp>
      <p:sp>
        <p:nvSpPr>
          <p:cNvPr id="79" name="文本框 78"/>
          <p:cNvSpPr txBox="1"/>
          <p:nvPr/>
        </p:nvSpPr>
        <p:spPr>
          <a:xfrm>
            <a:off x="2828849" y="4318494"/>
            <a:ext cx="935665" cy="414985"/>
          </a:xfrm>
          <a:prstGeom prst="rect">
            <a:avLst/>
          </a:prstGeom>
          <a:noFill/>
        </p:spPr>
        <p:txBody>
          <a:bodyPr wrap="square" rtlCol="0">
            <a:spAutoFit/>
          </a:bodyPr>
          <a:lstStyle/>
          <a:p>
            <a:pPr algn="ctr"/>
            <a:r>
              <a:rPr lang="en-US" altLang="zh-CN" dirty="0">
                <a:solidFill>
                  <a:srgbClr val="FF0000"/>
                </a:solidFill>
                <a:latin typeface="+mn-lt"/>
              </a:rPr>
              <a:t>To FP8</a:t>
            </a:r>
            <a:endParaRPr lang="zh-CN" altLang="en-US" dirty="0">
              <a:solidFill>
                <a:srgbClr val="FF0000"/>
              </a:solidFill>
              <a:latin typeface="+mn-lt"/>
            </a:endParaRPr>
          </a:p>
        </p:txBody>
      </p:sp>
      <p:sp>
        <p:nvSpPr>
          <p:cNvPr id="80" name="文本框 79"/>
          <p:cNvSpPr txBox="1"/>
          <p:nvPr/>
        </p:nvSpPr>
        <p:spPr>
          <a:xfrm>
            <a:off x="4495724" y="4344083"/>
            <a:ext cx="935665" cy="414985"/>
          </a:xfrm>
          <a:prstGeom prst="rect">
            <a:avLst/>
          </a:prstGeom>
          <a:noFill/>
        </p:spPr>
        <p:txBody>
          <a:bodyPr wrap="square" rtlCol="0">
            <a:spAutoFit/>
          </a:bodyPr>
          <a:lstStyle/>
          <a:p>
            <a:pPr algn="ctr"/>
            <a:r>
              <a:rPr lang="en-US" altLang="zh-CN" dirty="0">
                <a:solidFill>
                  <a:srgbClr val="FF0000"/>
                </a:solidFill>
                <a:latin typeface="+mn-lt"/>
              </a:rPr>
              <a:t>To FP8</a:t>
            </a:r>
            <a:endParaRPr lang="zh-CN" altLang="en-US" dirty="0">
              <a:solidFill>
                <a:srgbClr val="FF0000"/>
              </a:solidFill>
              <a:latin typeface="+mn-lt"/>
            </a:endParaRPr>
          </a:p>
        </p:txBody>
      </p:sp>
      <p:sp>
        <p:nvSpPr>
          <p:cNvPr id="81" name="文本框 80"/>
          <p:cNvSpPr txBox="1"/>
          <p:nvPr/>
        </p:nvSpPr>
        <p:spPr>
          <a:xfrm>
            <a:off x="5955153" y="4642645"/>
            <a:ext cx="935665" cy="414985"/>
          </a:xfrm>
          <a:prstGeom prst="rect">
            <a:avLst/>
          </a:prstGeom>
          <a:noFill/>
        </p:spPr>
        <p:txBody>
          <a:bodyPr wrap="square" rtlCol="0">
            <a:spAutoFit/>
          </a:bodyPr>
          <a:lstStyle/>
          <a:p>
            <a:pPr algn="ctr"/>
            <a:r>
              <a:rPr lang="en-US" altLang="zh-CN" dirty="0">
                <a:solidFill>
                  <a:srgbClr val="FF0000"/>
                </a:solidFill>
                <a:latin typeface="+mn-lt"/>
              </a:rPr>
              <a:t>To FP8</a:t>
            </a:r>
            <a:endParaRPr lang="zh-CN" altLang="en-US" dirty="0">
              <a:solidFill>
                <a:srgbClr val="FF0000"/>
              </a:solidFill>
              <a:latin typeface="+mn-lt"/>
            </a:endParaRPr>
          </a:p>
        </p:txBody>
      </p:sp>
      <p:sp>
        <p:nvSpPr>
          <p:cNvPr id="82" name="文本框 81"/>
          <p:cNvSpPr txBox="1"/>
          <p:nvPr/>
        </p:nvSpPr>
        <p:spPr>
          <a:xfrm>
            <a:off x="6631208" y="5327580"/>
            <a:ext cx="935665" cy="414985"/>
          </a:xfrm>
          <a:prstGeom prst="rect">
            <a:avLst/>
          </a:prstGeom>
          <a:noFill/>
        </p:spPr>
        <p:txBody>
          <a:bodyPr wrap="square" rtlCol="0">
            <a:spAutoFit/>
          </a:bodyPr>
          <a:lstStyle/>
          <a:p>
            <a:pPr algn="ctr"/>
            <a:r>
              <a:rPr lang="en-US" altLang="zh-CN" dirty="0">
                <a:solidFill>
                  <a:srgbClr val="FF0000"/>
                </a:solidFill>
                <a:latin typeface="+mn-lt"/>
              </a:rPr>
              <a:t>To FP8</a:t>
            </a:r>
            <a:endParaRPr lang="zh-CN" altLang="en-US" dirty="0">
              <a:solidFill>
                <a:srgbClr val="FF0000"/>
              </a:solidFill>
              <a:latin typeface="+mn-lt"/>
            </a:endParaRPr>
          </a:p>
        </p:txBody>
      </p:sp>
      <p:sp>
        <p:nvSpPr>
          <p:cNvPr id="83" name="文本框 82"/>
          <p:cNvSpPr txBox="1"/>
          <p:nvPr/>
        </p:nvSpPr>
        <p:spPr>
          <a:xfrm>
            <a:off x="5509619" y="5627877"/>
            <a:ext cx="935665" cy="414985"/>
          </a:xfrm>
          <a:prstGeom prst="rect">
            <a:avLst/>
          </a:prstGeom>
          <a:noFill/>
        </p:spPr>
        <p:txBody>
          <a:bodyPr wrap="square" rtlCol="0">
            <a:spAutoFit/>
          </a:bodyPr>
          <a:lstStyle/>
          <a:p>
            <a:pPr algn="ctr"/>
            <a:r>
              <a:rPr lang="en-US" altLang="zh-CN" dirty="0">
                <a:latin typeface="+mn-lt"/>
              </a:rPr>
              <a:t>BF16</a:t>
            </a:r>
            <a:endParaRPr lang="zh-CN" altLang="en-US" dirty="0">
              <a:latin typeface="+mn-lt"/>
            </a:endParaRPr>
          </a:p>
        </p:txBody>
      </p:sp>
      <p:sp>
        <p:nvSpPr>
          <p:cNvPr id="84" name="文本框 83"/>
          <p:cNvSpPr txBox="1"/>
          <p:nvPr/>
        </p:nvSpPr>
        <p:spPr>
          <a:xfrm>
            <a:off x="5509619" y="2331732"/>
            <a:ext cx="935665" cy="414985"/>
          </a:xfrm>
          <a:prstGeom prst="rect">
            <a:avLst/>
          </a:prstGeom>
          <a:noFill/>
        </p:spPr>
        <p:txBody>
          <a:bodyPr wrap="square" rtlCol="0">
            <a:spAutoFit/>
          </a:bodyPr>
          <a:lstStyle/>
          <a:p>
            <a:pPr algn="ctr"/>
            <a:r>
              <a:rPr lang="en-US" altLang="zh-CN" dirty="0">
                <a:latin typeface="+mn-lt"/>
              </a:rPr>
              <a:t>BF16</a:t>
            </a:r>
            <a:endParaRPr lang="zh-CN" altLang="en-US" dirty="0">
              <a:latin typeface="+mn-lt"/>
            </a:endParaRPr>
          </a:p>
        </p:txBody>
      </p:sp>
      <p:sp>
        <p:nvSpPr>
          <p:cNvPr id="85" name="文本框 84"/>
          <p:cNvSpPr txBox="1"/>
          <p:nvPr/>
        </p:nvSpPr>
        <p:spPr>
          <a:xfrm>
            <a:off x="7624871" y="2316506"/>
            <a:ext cx="935665" cy="414985"/>
          </a:xfrm>
          <a:prstGeom prst="rect">
            <a:avLst/>
          </a:prstGeom>
          <a:noFill/>
        </p:spPr>
        <p:txBody>
          <a:bodyPr wrap="square" rtlCol="0">
            <a:spAutoFit/>
          </a:bodyPr>
          <a:lstStyle/>
          <a:p>
            <a:pPr algn="ctr"/>
            <a:r>
              <a:rPr lang="en-US" altLang="zh-CN" dirty="0">
                <a:latin typeface="+mn-lt"/>
              </a:rPr>
              <a:t>FP32</a:t>
            </a:r>
            <a:endParaRPr lang="zh-CN" altLang="en-US" dirty="0">
              <a:latin typeface="+mn-lt"/>
            </a:endParaRPr>
          </a:p>
        </p:txBody>
      </p:sp>
      <p:sp>
        <p:nvSpPr>
          <p:cNvPr id="86" name="矩形: 圆角 85"/>
          <p:cNvSpPr/>
          <p:nvPr/>
        </p:nvSpPr>
        <p:spPr>
          <a:xfrm>
            <a:off x="9439025" y="3378883"/>
            <a:ext cx="1332836" cy="1981677"/>
          </a:xfrm>
          <a:prstGeom prst="roundRect">
            <a:avLst/>
          </a:prstGeom>
          <a:solidFill>
            <a:schemeClr val="accent1">
              <a:lumMod val="20000"/>
              <a:lumOff val="80000"/>
            </a:schemeClr>
          </a:solid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Optimizer States</a:t>
            </a:r>
            <a:endParaRPr lang="en-US" altLang="zh-CN" dirty="0">
              <a:solidFill>
                <a:schemeClr val="tx1"/>
              </a:solidFill>
            </a:endParaRPr>
          </a:p>
          <a:p>
            <a:pPr algn="ctr"/>
            <a:endParaRPr lang="en-US" altLang="zh-CN" dirty="0">
              <a:solidFill>
                <a:schemeClr val="tx1"/>
              </a:solidFill>
            </a:endParaRPr>
          </a:p>
          <a:p>
            <a:pPr algn="ctr"/>
            <a:r>
              <a:rPr lang="en-US" altLang="zh-CN" dirty="0">
                <a:solidFill>
                  <a:schemeClr val="tx1"/>
                </a:solidFill>
              </a:rPr>
              <a:t>Master</a:t>
            </a:r>
            <a:endParaRPr lang="en-US" altLang="zh-CN" dirty="0">
              <a:solidFill>
                <a:schemeClr val="tx1"/>
              </a:solidFill>
            </a:endParaRPr>
          </a:p>
          <a:p>
            <a:pPr algn="ctr"/>
            <a:r>
              <a:rPr lang="en-US" altLang="zh-CN" dirty="0">
                <a:solidFill>
                  <a:schemeClr val="tx1"/>
                </a:solidFill>
              </a:rPr>
              <a:t>Weights</a:t>
            </a:r>
            <a:endParaRPr lang="zh-CN" altLang="en-US" dirty="0">
              <a:solidFill>
                <a:schemeClr val="tx1"/>
              </a:solidFill>
            </a:endParaRPr>
          </a:p>
        </p:txBody>
      </p:sp>
      <p:sp>
        <p:nvSpPr>
          <p:cNvPr id="87" name="文本框 86"/>
          <p:cNvSpPr txBox="1"/>
          <p:nvPr/>
        </p:nvSpPr>
        <p:spPr>
          <a:xfrm>
            <a:off x="9666482" y="2650141"/>
            <a:ext cx="935665" cy="414985"/>
          </a:xfrm>
          <a:prstGeom prst="rect">
            <a:avLst/>
          </a:prstGeom>
          <a:noFill/>
        </p:spPr>
        <p:txBody>
          <a:bodyPr wrap="square" rtlCol="0">
            <a:spAutoFit/>
          </a:bodyPr>
          <a:lstStyle/>
          <a:p>
            <a:pPr algn="ctr"/>
            <a:r>
              <a:rPr lang="en-US" altLang="zh-CN" dirty="0">
                <a:latin typeface="+mn-lt"/>
              </a:rPr>
              <a:t>FP32</a:t>
            </a:r>
            <a:endParaRPr lang="zh-CN" altLang="en-US" dirty="0">
              <a:latin typeface="+mn-lt"/>
            </a:endParaRPr>
          </a:p>
        </p:txBody>
      </p:sp>
      <p:cxnSp>
        <p:nvCxnSpPr>
          <p:cNvPr id="88" name="连接符: 肘形 87"/>
          <p:cNvCxnSpPr>
            <a:stCxn id="86" idx="2"/>
            <a:endCxn id="12" idx="2"/>
          </p:cNvCxnSpPr>
          <p:nvPr/>
        </p:nvCxnSpPr>
        <p:spPr>
          <a:xfrm rot="5400000" flipH="1">
            <a:off x="6674702" y="1929820"/>
            <a:ext cx="936997" cy="5924485"/>
          </a:xfrm>
          <a:prstGeom prst="bentConnector3">
            <a:avLst>
              <a:gd name="adj1" fmla="val -81324"/>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连接符: 肘形 94"/>
          <p:cNvCxnSpPr>
            <a:stCxn id="17" idx="3"/>
            <a:endCxn id="86" idx="0"/>
          </p:cNvCxnSpPr>
          <p:nvPr/>
        </p:nvCxnSpPr>
        <p:spPr>
          <a:xfrm>
            <a:off x="8759122" y="3047341"/>
            <a:ext cx="1346321" cy="331542"/>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8991150" y="5674317"/>
            <a:ext cx="1186675" cy="414985"/>
          </a:xfrm>
          <a:prstGeom prst="rect">
            <a:avLst/>
          </a:prstGeom>
          <a:noFill/>
        </p:spPr>
        <p:txBody>
          <a:bodyPr wrap="square" rtlCol="0">
            <a:spAutoFit/>
          </a:bodyPr>
          <a:lstStyle/>
          <a:p>
            <a:pPr algn="ctr"/>
            <a:r>
              <a:rPr lang="en-US" altLang="zh-CN" dirty="0">
                <a:latin typeface="+mn-lt"/>
              </a:rPr>
              <a:t>To BF16</a:t>
            </a:r>
            <a:endParaRPr lang="zh-CN" altLang="en-US" dirty="0">
              <a:latin typeface="+mn-lt"/>
            </a:endParaRPr>
          </a:p>
        </p:txBody>
      </p:sp>
      <p:sp>
        <p:nvSpPr>
          <p:cNvPr id="103" name="文本框 102"/>
          <p:cNvSpPr txBox="1"/>
          <p:nvPr/>
        </p:nvSpPr>
        <p:spPr>
          <a:xfrm>
            <a:off x="1740010" y="1549400"/>
            <a:ext cx="2024504" cy="450829"/>
          </a:xfrm>
          <a:prstGeom prst="rect">
            <a:avLst/>
          </a:prstGeom>
          <a:noFill/>
        </p:spPr>
        <p:txBody>
          <a:bodyPr wrap="square" rtlCol="0">
            <a:spAutoFit/>
          </a:bodyPr>
          <a:lstStyle/>
          <a:p>
            <a:pPr algn="ctr"/>
            <a:r>
              <a:rPr lang="en-US" altLang="zh-CN" sz="2000" dirty="0">
                <a:latin typeface="+mn-lt"/>
              </a:rPr>
              <a:t>Forward</a:t>
            </a:r>
            <a:endParaRPr lang="zh-CN" altLang="en-US" sz="2000" dirty="0">
              <a:latin typeface="+mn-lt"/>
            </a:endParaRPr>
          </a:p>
        </p:txBody>
      </p:sp>
      <p:sp>
        <p:nvSpPr>
          <p:cNvPr id="104" name="文本框 103"/>
          <p:cNvSpPr txBox="1"/>
          <p:nvPr/>
        </p:nvSpPr>
        <p:spPr>
          <a:xfrm>
            <a:off x="5631618" y="1587004"/>
            <a:ext cx="2024504" cy="450829"/>
          </a:xfrm>
          <a:prstGeom prst="rect">
            <a:avLst/>
          </a:prstGeom>
          <a:noFill/>
        </p:spPr>
        <p:txBody>
          <a:bodyPr wrap="square" rtlCol="0">
            <a:spAutoFit/>
          </a:bodyPr>
          <a:lstStyle/>
          <a:p>
            <a:pPr algn="ctr"/>
            <a:r>
              <a:rPr lang="en-US" altLang="zh-CN" sz="2000" dirty="0">
                <a:latin typeface="+mn-lt"/>
              </a:rPr>
              <a:t>Backward</a:t>
            </a:r>
            <a:endParaRPr lang="zh-CN" altLang="en-US" sz="2000" dirty="0">
              <a:latin typeface="+mn-lt"/>
            </a:endParaRPr>
          </a:p>
        </p:txBody>
      </p:sp>
      <p:sp>
        <p:nvSpPr>
          <p:cNvPr id="105" name="文本框 104"/>
          <p:cNvSpPr txBox="1"/>
          <p:nvPr/>
        </p:nvSpPr>
        <p:spPr>
          <a:xfrm>
            <a:off x="9093191" y="1561337"/>
            <a:ext cx="2024504" cy="450829"/>
          </a:xfrm>
          <a:prstGeom prst="rect">
            <a:avLst/>
          </a:prstGeom>
          <a:noFill/>
        </p:spPr>
        <p:txBody>
          <a:bodyPr wrap="square" rtlCol="0">
            <a:spAutoFit/>
          </a:bodyPr>
          <a:lstStyle/>
          <a:p>
            <a:pPr algn="ctr"/>
            <a:r>
              <a:rPr lang="en-US" altLang="zh-CN" sz="2000" dirty="0">
                <a:latin typeface="+mn-lt"/>
              </a:rPr>
              <a:t>Optimizer</a:t>
            </a:r>
            <a:endParaRPr lang="zh-CN" altLang="en-US" sz="20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332" y="36902"/>
            <a:ext cx="12696216" cy="1180391"/>
          </a:xfrm>
        </p:spPr>
        <p:txBody>
          <a:bodyPr>
            <a:normAutofit/>
          </a:bodyPr>
          <a:lstStyle/>
          <a:p>
            <a:r>
              <a:rPr lang="en-US" altLang="zh-CN" sz="3200" b="1" dirty="0"/>
              <a:t>  Towards 4/8bit Training and 2/4bit Inference at Scale</a:t>
            </a:r>
            <a:endParaRPr lang="zh-CN" altLang="en-US" sz="3200" b="1" dirty="0"/>
          </a:p>
        </p:txBody>
      </p:sp>
      <p:sp>
        <p:nvSpPr>
          <p:cNvPr id="4" name="文本框 3"/>
          <p:cNvSpPr txBox="1"/>
          <p:nvPr/>
        </p:nvSpPr>
        <p:spPr>
          <a:xfrm>
            <a:off x="451412" y="5178272"/>
            <a:ext cx="10535565" cy="1339341"/>
          </a:xfrm>
          <a:prstGeom prst="rect">
            <a:avLst/>
          </a:prstGeom>
          <a:noFill/>
        </p:spPr>
        <p:txBody>
          <a:bodyPr wrap="square">
            <a:spAutoFit/>
          </a:bodyPr>
          <a:lstStyle/>
          <a:p>
            <a:r>
              <a:rPr lang="en-US" altLang="zh-CN" sz="1600" dirty="0">
                <a:solidFill>
                  <a:srgbClr val="000000"/>
                </a:solidFill>
                <a:effectLst/>
                <a:latin typeface="+mn-lt"/>
              </a:rPr>
              <a:t>Scaling FP8 training to trillion-token LLMs</a:t>
            </a:r>
            <a:r>
              <a:rPr lang="en-US" altLang="zh-CN" sz="1600" dirty="0">
                <a:solidFill>
                  <a:srgbClr val="000000"/>
                </a:solidFill>
                <a:latin typeface="+mn-lt"/>
              </a:rPr>
              <a:t>,</a:t>
            </a:r>
            <a:r>
              <a:rPr lang="zh-CN" altLang="en-US" sz="1600" dirty="0">
                <a:solidFill>
                  <a:srgbClr val="000000"/>
                </a:solidFill>
                <a:latin typeface="+mn-lt"/>
              </a:rPr>
              <a:t> </a:t>
            </a:r>
            <a:r>
              <a:rPr lang="en-US" altLang="zh-CN" sz="1600" dirty="0">
                <a:solidFill>
                  <a:srgbClr val="000000"/>
                </a:solidFill>
                <a:latin typeface="+mn-lt"/>
              </a:rPr>
              <a:t>ICLR</a:t>
            </a:r>
            <a:r>
              <a:rPr lang="zh-CN" altLang="en-US" sz="1600" dirty="0">
                <a:solidFill>
                  <a:srgbClr val="000000"/>
                </a:solidFill>
                <a:latin typeface="+mn-lt"/>
              </a:rPr>
              <a:t> </a:t>
            </a:r>
            <a:r>
              <a:rPr lang="en-US" altLang="zh-CN" sz="1600" dirty="0">
                <a:solidFill>
                  <a:srgbClr val="000000"/>
                </a:solidFill>
                <a:latin typeface="+mn-lt"/>
              </a:rPr>
              <a:t>2025</a:t>
            </a:r>
            <a:r>
              <a:rPr lang="zh-CN" altLang="en-US" sz="1600" dirty="0">
                <a:solidFill>
                  <a:srgbClr val="000000"/>
                </a:solidFill>
                <a:latin typeface="+mn-lt"/>
              </a:rPr>
              <a:t> </a:t>
            </a:r>
            <a:r>
              <a:rPr lang="en-US" altLang="zh-CN" sz="1600" dirty="0">
                <a:solidFill>
                  <a:srgbClr val="000000"/>
                </a:solidFill>
                <a:latin typeface="+mn-lt"/>
              </a:rPr>
              <a:t>Spotlight</a:t>
            </a:r>
            <a:endParaRPr lang="en-US" altLang="zh-CN" sz="1600" dirty="0">
              <a:solidFill>
                <a:srgbClr val="000000"/>
              </a:solidFill>
              <a:effectLst/>
              <a:latin typeface="+mn-lt"/>
            </a:endParaRPr>
          </a:p>
          <a:p>
            <a:r>
              <a:rPr lang="en-US" altLang="zh-CN" sz="1600" dirty="0">
                <a:latin typeface="+mn-lt"/>
              </a:rPr>
              <a:t>Optimizing Large Language Model Training Using FP4 Quantization, ICML 2025</a:t>
            </a:r>
            <a:endParaRPr lang="en-US" altLang="zh-CN" sz="1600" dirty="0">
              <a:latin typeface="+mn-lt"/>
            </a:endParaRPr>
          </a:p>
          <a:p>
            <a:r>
              <a:rPr lang="en-US" altLang="zh-CN" sz="1600" dirty="0">
                <a:solidFill>
                  <a:srgbClr val="000000"/>
                </a:solidFill>
                <a:latin typeface="+mn-lt"/>
              </a:rPr>
              <a:t>KIVI: A Tuning-Free Asymmetric 2bit Quantization for KV Cache,</a:t>
            </a:r>
            <a:r>
              <a:rPr lang="zh-CN" altLang="en-US" sz="1600" dirty="0">
                <a:solidFill>
                  <a:srgbClr val="000000"/>
                </a:solidFill>
                <a:latin typeface="+mn-lt"/>
              </a:rPr>
              <a:t> </a:t>
            </a:r>
            <a:r>
              <a:rPr lang="en-US" altLang="zh-CN" sz="1600" dirty="0">
                <a:solidFill>
                  <a:srgbClr val="000000"/>
                </a:solidFill>
                <a:latin typeface="+mn-lt"/>
              </a:rPr>
              <a:t>ICML</a:t>
            </a:r>
            <a:r>
              <a:rPr lang="zh-CN" altLang="en-US" sz="1600" dirty="0">
                <a:solidFill>
                  <a:srgbClr val="000000"/>
                </a:solidFill>
                <a:latin typeface="+mn-lt"/>
              </a:rPr>
              <a:t> </a:t>
            </a:r>
            <a:r>
              <a:rPr lang="en-US" altLang="zh-CN" sz="1600" dirty="0">
                <a:solidFill>
                  <a:srgbClr val="000000"/>
                </a:solidFill>
                <a:latin typeface="+mn-lt"/>
              </a:rPr>
              <a:t>2024</a:t>
            </a:r>
            <a:endParaRPr lang="en-US" altLang="zh-CN" sz="1600" dirty="0">
              <a:solidFill>
                <a:srgbClr val="000000"/>
              </a:solidFill>
              <a:latin typeface="+mn-lt"/>
            </a:endParaRPr>
          </a:p>
          <a:p>
            <a:r>
              <a:rPr lang="en-US" altLang="zh-CN" sz="1600" dirty="0">
                <a:solidFill>
                  <a:srgbClr val="000000"/>
                </a:solidFill>
                <a:latin typeface="+mn-lt"/>
              </a:rPr>
              <a:t>Oaken: Fast and Efficient LLM Serving with Online-Offline Hybrid KV Cache Quantization</a:t>
            </a:r>
            <a:r>
              <a:rPr lang="en-US" altLang="zh-CN" sz="1600" dirty="0">
                <a:solidFill>
                  <a:prstClr val="black"/>
                </a:solidFill>
                <a:latin typeface="+mn-lt"/>
              </a:rPr>
              <a:t>,</a:t>
            </a:r>
            <a:r>
              <a:rPr lang="zh-CN" altLang="en-US" sz="1600" dirty="0">
                <a:solidFill>
                  <a:prstClr val="black"/>
                </a:solidFill>
                <a:latin typeface="+mn-lt"/>
              </a:rPr>
              <a:t> </a:t>
            </a:r>
            <a:r>
              <a:rPr lang="en-US" altLang="zh-CN" sz="1600" dirty="0">
                <a:solidFill>
                  <a:prstClr val="black"/>
                </a:solidFill>
                <a:latin typeface="+mn-lt"/>
              </a:rPr>
              <a:t>ISCA</a:t>
            </a:r>
            <a:r>
              <a:rPr lang="zh-CN" altLang="en-US" sz="1600" dirty="0">
                <a:solidFill>
                  <a:prstClr val="black"/>
                </a:solidFill>
                <a:latin typeface="+mn-lt"/>
              </a:rPr>
              <a:t> </a:t>
            </a:r>
            <a:r>
              <a:rPr lang="en-US" altLang="zh-CN" sz="1600" dirty="0">
                <a:solidFill>
                  <a:prstClr val="black"/>
                </a:solidFill>
                <a:latin typeface="+mn-lt"/>
              </a:rPr>
              <a:t>2025</a:t>
            </a:r>
            <a:endParaRPr lang="zh-CN" altLang="en-US" sz="1600" dirty="0">
              <a:solidFill>
                <a:prstClr val="black"/>
              </a:solidFill>
              <a:latin typeface="+mn-lt"/>
            </a:endParaRPr>
          </a:p>
        </p:txBody>
      </p:sp>
      <p:sp>
        <p:nvSpPr>
          <p:cNvPr id="5" name="箭头: 下 4"/>
          <p:cNvSpPr/>
          <p:nvPr/>
        </p:nvSpPr>
        <p:spPr>
          <a:xfrm rot="16200000">
            <a:off x="5815695" y="-2093478"/>
            <a:ext cx="907862" cy="10702719"/>
          </a:xfrm>
          <a:prstGeom prst="downArrow">
            <a:avLst>
              <a:gd name="adj1" fmla="val 20957"/>
              <a:gd name="adj2" fmla="val 88725"/>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127668" y="2077011"/>
            <a:ext cx="2528852" cy="775084"/>
          </a:xfrm>
          <a:prstGeom prst="rect">
            <a:avLst/>
          </a:prstGeom>
          <a:noFill/>
        </p:spPr>
        <p:txBody>
          <a:bodyPr wrap="square" rtlCol="0">
            <a:spAutoFit/>
          </a:bodyPr>
          <a:lstStyle/>
          <a:p>
            <a:pPr algn="ctr"/>
            <a:r>
              <a:rPr lang="en-US" altLang="zh-CN" b="1" dirty="0">
                <a:latin typeface="+mn-lt"/>
              </a:rPr>
              <a:t>FP8 Training: </a:t>
            </a:r>
            <a:endParaRPr lang="en-US" altLang="zh-CN" b="1" dirty="0">
              <a:latin typeface="+mn-lt"/>
            </a:endParaRPr>
          </a:p>
          <a:p>
            <a:pPr algn="ctr"/>
            <a:r>
              <a:rPr lang="en-US" altLang="zh-CN" dirty="0">
                <a:latin typeface="+mn-lt"/>
              </a:rPr>
              <a:t>ICLR 2025 Spotlight</a:t>
            </a:r>
            <a:endParaRPr lang="zh-CN" altLang="en-US" dirty="0">
              <a:latin typeface="+mn-lt"/>
            </a:endParaRPr>
          </a:p>
        </p:txBody>
      </p:sp>
      <p:sp>
        <p:nvSpPr>
          <p:cNvPr id="7" name="文本框 6"/>
          <p:cNvSpPr txBox="1"/>
          <p:nvPr/>
        </p:nvSpPr>
        <p:spPr>
          <a:xfrm>
            <a:off x="7522027" y="2077011"/>
            <a:ext cx="3067292" cy="775084"/>
          </a:xfrm>
          <a:prstGeom prst="rect">
            <a:avLst/>
          </a:prstGeom>
          <a:noFill/>
        </p:spPr>
        <p:txBody>
          <a:bodyPr wrap="square" rtlCol="0">
            <a:spAutoFit/>
          </a:bodyPr>
          <a:lstStyle/>
          <a:p>
            <a:pPr algn="ctr"/>
            <a:r>
              <a:rPr lang="en-US" altLang="zh-CN" b="1" dirty="0">
                <a:latin typeface="+mn-lt"/>
              </a:rPr>
              <a:t>FP4 Training:</a:t>
            </a:r>
            <a:endParaRPr lang="en-US" altLang="zh-CN" b="1" dirty="0">
              <a:latin typeface="+mn-lt"/>
            </a:endParaRPr>
          </a:p>
          <a:p>
            <a:pPr algn="ctr"/>
            <a:r>
              <a:rPr lang="en-US" altLang="zh-CN" b="1" dirty="0">
                <a:latin typeface="+mn-lt"/>
              </a:rPr>
              <a:t> </a:t>
            </a:r>
            <a:r>
              <a:rPr lang="en-US" altLang="zh-CN" dirty="0">
                <a:latin typeface="+mn-lt"/>
              </a:rPr>
              <a:t>ICML 2025</a:t>
            </a:r>
            <a:endParaRPr lang="zh-CN" altLang="en-US" dirty="0">
              <a:latin typeface="+mn-lt"/>
            </a:endParaRPr>
          </a:p>
        </p:txBody>
      </p:sp>
      <p:cxnSp>
        <p:nvCxnSpPr>
          <p:cNvPr id="9" name="直接连接符 8"/>
          <p:cNvCxnSpPr/>
          <p:nvPr/>
        </p:nvCxnSpPr>
        <p:spPr>
          <a:xfrm>
            <a:off x="2126777" y="3011386"/>
            <a:ext cx="0" cy="4929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403930" y="3011386"/>
            <a:ext cx="0" cy="4929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934201" y="3014280"/>
            <a:ext cx="0" cy="4929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093843" y="3011386"/>
            <a:ext cx="0" cy="4929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77843" y="3605503"/>
            <a:ext cx="2820263" cy="1135183"/>
          </a:xfrm>
          <a:prstGeom prst="rect">
            <a:avLst/>
          </a:prstGeom>
          <a:noFill/>
        </p:spPr>
        <p:txBody>
          <a:bodyPr wrap="square">
            <a:spAutoFit/>
          </a:bodyPr>
          <a:lstStyle/>
          <a:p>
            <a:pPr algn="ctr"/>
            <a:r>
              <a:rPr lang="en-US" altLang="zh-CN" b="1" dirty="0">
                <a:latin typeface="+mn-lt"/>
              </a:rPr>
              <a:t>Staged Asymmetric KV Cache Quantization</a:t>
            </a:r>
            <a:r>
              <a:rPr lang="en-US" altLang="zh-CN" dirty="0">
                <a:latin typeface="+mn-lt"/>
              </a:rPr>
              <a:t>:</a:t>
            </a:r>
            <a:endParaRPr lang="en-US" altLang="zh-CN" dirty="0">
              <a:latin typeface="+mn-lt"/>
            </a:endParaRPr>
          </a:p>
          <a:p>
            <a:pPr algn="ctr"/>
            <a:r>
              <a:rPr lang="en-US" altLang="zh-CN" dirty="0">
                <a:latin typeface="+mn-lt"/>
              </a:rPr>
              <a:t>KIVI</a:t>
            </a:r>
            <a:endParaRPr lang="zh-CN" altLang="en-US" dirty="0">
              <a:latin typeface="+mn-lt"/>
            </a:endParaRPr>
          </a:p>
        </p:txBody>
      </p:sp>
      <p:sp>
        <p:nvSpPr>
          <p:cNvPr id="16" name="文本框 15"/>
          <p:cNvSpPr txBox="1"/>
          <p:nvPr/>
        </p:nvSpPr>
        <p:spPr>
          <a:xfrm>
            <a:off x="5010663" y="3605503"/>
            <a:ext cx="4045010" cy="1135183"/>
          </a:xfrm>
          <a:prstGeom prst="rect">
            <a:avLst/>
          </a:prstGeom>
          <a:noFill/>
        </p:spPr>
        <p:txBody>
          <a:bodyPr wrap="square">
            <a:spAutoFit/>
          </a:bodyPr>
          <a:lstStyle/>
          <a:p>
            <a:pPr algn="ctr"/>
            <a:r>
              <a:rPr lang="en-US" altLang="zh-CN" b="1" dirty="0">
                <a:latin typeface="+mn-lt"/>
              </a:rPr>
              <a:t>Hardware–Software Co-Designed KV Cache Quantization</a:t>
            </a:r>
            <a:r>
              <a:rPr lang="en-US" altLang="zh-CN" dirty="0">
                <a:latin typeface="+mn-lt"/>
              </a:rPr>
              <a:t>:</a:t>
            </a:r>
            <a:endParaRPr lang="en-US" altLang="zh-CN" dirty="0">
              <a:latin typeface="+mn-lt"/>
            </a:endParaRPr>
          </a:p>
          <a:p>
            <a:pPr algn="ctr"/>
            <a:r>
              <a:rPr lang="en-US" altLang="zh-CN" dirty="0">
                <a:latin typeface="+mn-lt"/>
              </a:rPr>
              <a:t>Oaken</a:t>
            </a:r>
            <a:endParaRPr lang="zh-CN" altLang="en-US" dirty="0">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831850" y="1709738"/>
            <a:ext cx="10785186" cy="2852737"/>
          </a:xfrm>
        </p:spPr>
        <p:txBody>
          <a:bodyPr>
            <a:normAutofit/>
          </a:bodyPr>
          <a:lstStyle/>
          <a:p>
            <a:pPr algn="ctr">
              <a:lnSpc>
                <a:spcPct val="150000"/>
              </a:lnSpc>
            </a:pPr>
            <a:r>
              <a:rPr lang="en-US" altLang="zh-CN" sz="4400" b="1" dirty="0">
                <a:latin typeface="+mn-lt"/>
                <a:ea typeface="+mn-ea"/>
                <a:cs typeface="+mn-ea"/>
                <a:sym typeface="+mn-lt"/>
              </a:rPr>
              <a:t>Trend 1: </a:t>
            </a:r>
            <a:r>
              <a:rPr lang="en-US" altLang="zh-CN" b="1" dirty="0">
                <a:latin typeface="+mn-lt"/>
                <a:ea typeface="+mn-ea"/>
                <a:cs typeface="+mn-ea"/>
                <a:sym typeface="+mn-lt"/>
              </a:rPr>
              <a:t>Low Floating-Point Training</a:t>
            </a:r>
            <a:endParaRPr lang="zh-CN" altLang="en-US" sz="4400" b="1" dirty="0">
              <a:latin typeface="+mn-lt"/>
              <a:ea typeface="+mn-ea"/>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58694" y="1359512"/>
            <a:ext cx="11473088" cy="3694147"/>
          </a:xfrm>
          <a:prstGeom prst="rect">
            <a:avLst/>
          </a:prstGeom>
        </p:spPr>
      </p:pic>
      <p:sp>
        <p:nvSpPr>
          <p:cNvPr id="8" name="文本框 7"/>
          <p:cNvSpPr txBox="1"/>
          <p:nvPr/>
        </p:nvSpPr>
        <p:spPr>
          <a:xfrm>
            <a:off x="3622159" y="5053659"/>
            <a:ext cx="4323906" cy="1002582"/>
          </a:xfrm>
          <a:prstGeom prst="rect">
            <a:avLst/>
          </a:prstGeom>
          <a:noFill/>
        </p:spPr>
        <p:txBody>
          <a:bodyPr wrap="square" rtlCol="0">
            <a:spAutoFit/>
          </a:bodyPr>
          <a:lstStyle/>
          <a:p>
            <a:pPr algn="ctr"/>
            <a:r>
              <a:rPr lang="en-US" altLang="zh-CN" sz="2400" dirty="0">
                <a:latin typeface="+mn-lt"/>
              </a:rPr>
              <a:t>ICLR 2025 Spotlight</a:t>
            </a:r>
            <a:endParaRPr lang="en-US" altLang="zh-CN" sz="2400" dirty="0">
              <a:latin typeface="+mn-lt"/>
            </a:endParaRPr>
          </a:p>
          <a:p>
            <a:pPr algn="ctr"/>
            <a:r>
              <a:rPr lang="en-US" altLang="zh-CN" sz="2400" dirty="0">
                <a:latin typeface="+mn-lt"/>
              </a:rPr>
              <a:t>Intel</a:t>
            </a:r>
            <a:endParaRPr lang="zh-CN" altLang="en-US" sz="2400" dirty="0">
              <a:latin typeface="+mn-lt"/>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默认字体"/>
        <a:ea typeface="默认字体"/>
        <a:cs typeface=""/>
      </a:majorFont>
      <a:minorFont>
        <a:latin typeface="默认字体"/>
        <a:ea typeface="默认字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otesMaster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6621</Words>
  <Application>WPS 演示</Application>
  <PresentationFormat>宽屏</PresentationFormat>
  <Paragraphs>370</Paragraphs>
  <Slides>35</Slides>
  <Notes>32</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vt:i4>
      </vt:variant>
      <vt:variant>
        <vt:lpstr>幻灯片标题</vt:lpstr>
      </vt:variant>
      <vt:variant>
        <vt:i4>35</vt:i4>
      </vt:variant>
    </vt:vector>
  </HeadingPairs>
  <TitlesOfParts>
    <vt:vector size="53" baseType="lpstr">
      <vt:lpstr>Arial</vt:lpstr>
      <vt:lpstr>宋体</vt:lpstr>
      <vt:lpstr>Wingdings</vt:lpstr>
      <vt:lpstr>默认字体</vt:lpstr>
      <vt:lpstr>Segoe Print</vt:lpstr>
      <vt:lpstr>Hiragino Sans GB W3</vt:lpstr>
      <vt:lpstr>等线</vt:lpstr>
      <vt:lpstr>Cambria Math</vt:lpstr>
      <vt:lpstr>Yu Gothic UI Light</vt:lpstr>
      <vt:lpstr>微软雅黑</vt:lpstr>
      <vt:lpstr>Arial Unicode MS</vt:lpstr>
      <vt:lpstr>Arial Black</vt:lpstr>
      <vt:lpstr>黑体</vt:lpstr>
      <vt:lpstr>MS Mincho</vt:lpstr>
      <vt:lpstr>Office 主题​​</vt:lpstr>
      <vt:lpstr>4_Office 主题​​</vt:lpstr>
      <vt:lpstr>5_Office 主题​​</vt:lpstr>
      <vt:lpstr>Equation.KSEE3</vt:lpstr>
      <vt:lpstr>PowerPoint 演示文稿</vt:lpstr>
      <vt:lpstr>NVIDIA GPU Architecture</vt:lpstr>
      <vt:lpstr>Three Typical Compute-Cluster</vt:lpstr>
      <vt:lpstr>Co-Evolution of AI Models and NVIDIA GPU</vt:lpstr>
      <vt:lpstr>Why lower precision better? </vt:lpstr>
      <vt:lpstr>PowerPoint 演示文稿</vt:lpstr>
      <vt:lpstr>  Towards 4/8bit Training and 2/4bit Inference at Scale</vt:lpstr>
      <vt:lpstr>Trend 1: Low Floating-Point Training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Trend 2: Lower Bit-Width Inference: KV Cache Quantization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Idea: Modality-Balanced Quantization for Diffusion Model</vt:lpstr>
      <vt:lpstr>Idea: Modality-Balanced Quantization for Diffusion Model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cp:lastModifiedBy>
  <cp:revision>63</cp:revision>
  <dcterms:created xsi:type="dcterms:W3CDTF">2024-12-27T18:37:00Z</dcterms:created>
  <dcterms:modified xsi:type="dcterms:W3CDTF">2025-07-03T00:31:07Z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3228D5AFE47E4A76BD23117292FF6530_12</vt:lpwstr>
  </property>
  <property fmtid="{D5CDD505-2E9C-101B-9397-08002B2CF9AE}" pid="3" name="KSOProductBuildVer">
    <vt:lpwstr>2052-12.1.0.21541</vt:lpwstr>
  </property>
</Properties>
</file>